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916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88" r:id="rId5"/>
    <p:sldId id="259" r:id="rId6"/>
    <p:sldId id="275" r:id="rId7"/>
    <p:sldId id="262" r:id="rId8"/>
    <p:sldId id="287" r:id="rId9"/>
    <p:sldId id="261" r:id="rId10"/>
    <p:sldId id="263" r:id="rId11"/>
    <p:sldId id="284" r:id="rId12"/>
    <p:sldId id="264" r:id="rId13"/>
    <p:sldId id="277" r:id="rId14"/>
    <p:sldId id="279" r:id="rId15"/>
    <p:sldId id="266" r:id="rId16"/>
    <p:sldId id="285" r:id="rId17"/>
    <p:sldId id="268" r:id="rId18"/>
    <p:sldId id="276" r:id="rId19"/>
    <p:sldId id="280" r:id="rId20"/>
    <p:sldId id="271" r:id="rId21"/>
    <p:sldId id="272" r:id="rId22"/>
    <p:sldId id="273" r:id="rId23"/>
    <p:sldId id="274" r:id="rId24"/>
    <p:sldId id="289" r:id="rId25"/>
    <p:sldId id="278" r:id="rId2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1" clrIdx="1">
    <p:extLst>
      <p:ext uri="{19B8F6BF-5375-455C-9EA6-DF929625EA0E}">
        <p15:presenceInfo xmlns:p15="http://schemas.microsoft.com/office/powerpoint/2012/main" userId="S-1-5-21-3213289721-1927786710-1971543238-2777" providerId="AD"/>
      </p:ext>
    </p:extLst>
  </p:cmAuthor>
  <p:cmAuthor id="2" name="Milena Radomirovic" initials="MR" lastIdx="24" clrIdx="2">
    <p:extLst>
      <p:ext uri="{19B8F6BF-5375-455C-9EA6-DF929625EA0E}">
        <p15:presenceInfo xmlns:p15="http://schemas.microsoft.com/office/powerpoint/2012/main" userId="S-1-5-21-3213289721-1927786710-1971543238-2751" providerId="AD"/>
      </p:ext>
    </p:extLst>
  </p:cmAuthor>
  <p:cmAuthor id="3" name="Tatjana Milivojevic" initials="TM" lastIdx="13" clrIdx="3">
    <p:extLst>
      <p:ext uri="{19B8F6BF-5375-455C-9EA6-DF929625EA0E}">
        <p15:presenceInfo xmlns:p15="http://schemas.microsoft.com/office/powerpoint/2012/main" userId="S-1-5-21-3988269000-3947341290-2979681626-13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EB8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9250" autoAdjust="0"/>
  </p:normalViewPr>
  <p:slideViewPr>
    <p:cSldViewPr>
      <p:cViewPr varScale="1">
        <p:scale>
          <a:sx n="63" d="100"/>
          <a:sy n="63" d="100"/>
        </p:scale>
        <p:origin x="6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Cyrl-C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-2.2270015272114644E-2"/>
                  <c:y val="-0.2310247379720997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E86-4DB2-BB9D-FEC6D903DE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380718598454999E-2"/>
                  <c:y val="1.886080029470107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462216649584709E-2"/>
                  <c:y val="2.937330202145784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E86-4DB2-BB9D-FEC6D903DE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4958417897359899E-2"/>
                  <c:y val="-1.25118718998213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91072678334211"/>
                      <c:h val="0.1818759497168117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1771656764054317"/>
                  <c:y val="-0.277483263000920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E86-4DB2-BB9D-FEC6D903DEFD}"/>
                </c:ext>
                <c:ext xmlns:c15="http://schemas.microsoft.com/office/drawing/2012/chart" uri="{CE6537A1-D6FC-4f65-9D91-7224C49458BB}">
                  <c15:layout>
                    <c:manualLayout>
                      <c:w val="0.18577907567632349"/>
                      <c:h val="0.24908044389188189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7.925146800988116E-4"/>
                  <c:y val="-0.1928313072708016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44626232351802"/>
                      <c:h val="0.20122438642538101"/>
                    </c:manualLayout>
                  </c15:layout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'[Prilog 2 - Pomocni dokument za tabele i grafike.xlsx]Prihodi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мемурандумске ставке за рефундацију расхода</c:v>
                </c:pt>
                <c:pt idx="5">
                  <c:v>пренета средства из претходне године</c:v>
                </c:pt>
              </c:strCache>
            </c:strRef>
          </c:cat>
          <c:val>
            <c:numRef>
              <c:f>'[Prilog 2 - Pomocni dokument za tabele i grafike.xlsx]Prihodi i primanja'!$D$6:$D$11</c:f>
              <c:numCache>
                <c:formatCode>General</c:formatCode>
                <c:ptCount val="6"/>
                <c:pt idx="0">
                  <c:v>2570066656</c:v>
                </c:pt>
                <c:pt idx="1">
                  <c:v>200861167</c:v>
                </c:pt>
                <c:pt idx="2">
                  <c:v>775677850</c:v>
                </c:pt>
                <c:pt idx="3">
                  <c:v>145311119</c:v>
                </c:pt>
                <c:pt idx="4">
                  <c:v>577000</c:v>
                </c:pt>
                <c:pt idx="5">
                  <c:v>2293408482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Cyrl-C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0888546481766821"/>
                  <c:y val="-8.47058823529411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187-400C-AE0C-D299E08B2F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782401062311783E-2"/>
                  <c:y val="-5.48248207224880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187-400C-AE0C-D299E08B2F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2372783898705035E-2"/>
                  <c:y val="-8.29058264583964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187-400C-AE0C-D299E08B2F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9577630696222262E-2"/>
                  <c:y val="3.50755419631676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187-400C-AE0C-D299E08B2F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5630412854866928E-3"/>
                  <c:y val="0.1115011363286622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187-400C-AE0C-D299E08B2F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2179949472629226"/>
                  <c:y val="9.50948344426644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187-400C-AE0C-D299E08B2F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7953495668500983E-2"/>
                  <c:y val="0.123381561832315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187-400C-AE0C-D299E08B2F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0956791454844883"/>
                  <c:y val="-2.571520671786537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9.5146264856100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7.6014381099126865E-2"/>
                  <c:y val="-0.109803921568627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9187-400C-AE0C-D299E08B2F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'[Prilog 2 - Pomocni dokument za tabele i grafike.xlsx]Rashodi i izdaci'!$C$6:$C$15</c:f>
              <c:strCache>
                <c:ptCount val="10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отплата главнице</c:v>
                </c:pt>
                <c:pt idx="8">
                  <c:v>набавка нефинансијске имовине</c:v>
                </c:pt>
                <c:pt idx="9">
                  <c:v>средства резерве </c:v>
                </c:pt>
              </c:strCache>
            </c:strRef>
          </c:cat>
          <c:val>
            <c:numRef>
              <c:f>'[Prilog 2 - Pomocni dokument za tabele i grafike.xlsx]Rashodi i izdaci'!$D$6:$D$15</c:f>
              <c:numCache>
                <c:formatCode>General</c:formatCode>
                <c:ptCount val="10"/>
                <c:pt idx="0">
                  <c:v>623983510</c:v>
                </c:pt>
                <c:pt idx="1">
                  <c:v>1342966016</c:v>
                </c:pt>
                <c:pt idx="2">
                  <c:v>116859647</c:v>
                </c:pt>
                <c:pt idx="3">
                  <c:v>682462631</c:v>
                </c:pt>
                <c:pt idx="4">
                  <c:v>110508796</c:v>
                </c:pt>
                <c:pt idx="5">
                  <c:v>230377455</c:v>
                </c:pt>
                <c:pt idx="6">
                  <c:v>1914041114</c:v>
                </c:pt>
                <c:pt idx="7">
                  <c:v>650000</c:v>
                </c:pt>
                <c:pt idx="8">
                  <c:v>887689858</c:v>
                </c:pt>
                <c:pt idx="9">
                  <c:v>76363247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Cyrl-C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0.10027612108139745"/>
                  <c:y val="-0.2140523495349732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984-4F2A-A42B-3DE2BD54C6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314146666630527"/>
                  <c:y val="-0.181089223203476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984-4F2A-A42B-3DE2BD54C6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1573817904604995E-2"/>
                  <c:y val="-0.136200763939072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984-4F2A-A42B-3DE2BD54C6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4475040262012442"/>
                  <c:y val="-1.39558717258078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984-4F2A-A42B-3DE2BD54C6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5321499959805628E-2"/>
                  <c:y val="8.68632511520088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984-4F2A-A42B-3DE2BD54C6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0922169442780973E-2"/>
                  <c:y val="0.124713898247820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984-4F2A-A42B-3DE2BD54C6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7355867414912345E-2"/>
                  <c:y val="5.00595947556615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2333080877192512"/>
                  <c:y val="0.1044548722232128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984-4F2A-A42B-3DE2BD54C6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0435096190757483E-2"/>
                  <c:y val="0.2077075258322149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5984-4F2A-A42B-3DE2BD54C6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15104735426867655"/>
                  <c:y val="0.1555896126810132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5984-4F2A-A42B-3DE2BD54C6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15008980483649964"/>
                  <c:y val="3.34928157818175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5984-4F2A-A42B-3DE2BD54C6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14609137828407504"/>
                  <c:y val="-5.16582358075324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5984-4F2A-A42B-3DE2BD54C6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0.1538330655220784"/>
                  <c:y val="-0.111196306063649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5984-4F2A-A42B-3DE2BD54C6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0.17964591558480855"/>
                  <c:y val="-0.1186376732705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5984-4F2A-A42B-3DE2BD54C6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0.1512572451299449"/>
                  <c:y val="-0.1580017456101658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5984-4F2A-A42B-3DE2BD54C6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0.18183458387189139"/>
                  <c:y val="-0.2431529848995335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5984-4F2A-A42B-3DE2BD54C6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8540058331368833E-2"/>
                  <c:y val="-0.207947781855039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5984-4F2A-A42B-3DE2BD54C6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'[Prilog 2 - Pomocni dokument za tabele i grafike.xlsx]Programi'!$D$5:$D$21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ИНФОРМИСАЊЕ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'[Prilog 2 - Pomocni dokument za tabele i grafike.xlsx]Programi'!$E$5:$E$21</c:f>
              <c:numCache>
                <c:formatCode>General</c:formatCode>
                <c:ptCount val="17"/>
                <c:pt idx="0">
                  <c:v>39512000</c:v>
                </c:pt>
                <c:pt idx="1">
                  <c:v>1268869161</c:v>
                </c:pt>
                <c:pt idx="2">
                  <c:v>102659238</c:v>
                </c:pt>
                <c:pt idx="3">
                  <c:v>109907772</c:v>
                </c:pt>
                <c:pt idx="4">
                  <c:v>63940949</c:v>
                </c:pt>
                <c:pt idx="5">
                  <c:v>899721375</c:v>
                </c:pt>
                <c:pt idx="6">
                  <c:v>809933988</c:v>
                </c:pt>
                <c:pt idx="7">
                  <c:v>383820894</c:v>
                </c:pt>
                <c:pt idx="8">
                  <c:v>163083259</c:v>
                </c:pt>
                <c:pt idx="9">
                  <c:v>102336739</c:v>
                </c:pt>
                <c:pt idx="10">
                  <c:v>151515161</c:v>
                </c:pt>
                <c:pt idx="11">
                  <c:v>81311300</c:v>
                </c:pt>
                <c:pt idx="12">
                  <c:v>405421071</c:v>
                </c:pt>
                <c:pt idx="13">
                  <c:v>114046023</c:v>
                </c:pt>
                <c:pt idx="14">
                  <c:v>969124535</c:v>
                </c:pt>
                <c:pt idx="15">
                  <c:v>117108736</c:v>
                </c:pt>
                <c:pt idx="16">
                  <c:v>203590073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dirty="0" smtClean="0"/>
            <a:t>Градоначелник</a:t>
          </a:r>
        </a:p>
        <a:p>
          <a:r>
            <a:rPr lang="sr-Cyrl-RS" sz="1600" dirty="0" smtClean="0"/>
            <a:t>Градско веће</a:t>
          </a:r>
        </a:p>
        <a:p>
          <a:r>
            <a:rPr lang="sr-Cyrl-RS" sz="1600" dirty="0" smtClean="0"/>
            <a:t>Скупштина града</a:t>
          </a:r>
        </a:p>
        <a:p>
          <a:r>
            <a:rPr lang="sr-Cyrl-RS" sz="1600" dirty="0" smtClean="0"/>
            <a:t>Градска управа</a:t>
          </a:r>
          <a:endParaRPr lang="en-US" sz="1600" dirty="0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6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r>
            <a:rPr lang="sr-Cyrl-RS" sz="16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r>
            <a:rPr lang="sr-Cyrl-RS" sz="16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r>
            <a:rPr lang="sr-Cyrl-RS" sz="1600" dirty="0" smtClean="0">
              <a:solidFill>
                <a:schemeClr val="accent1">
                  <a:lumMod val="75000"/>
                </a:schemeClr>
              </a:solidFill>
            </a:rPr>
            <a:t>Туристичка </a:t>
          </a:r>
          <a:r>
            <a:rPr lang="sr-Cyrl-RS" sz="1600" dirty="0">
              <a:solidFill>
                <a:schemeClr val="accent1">
                  <a:lumMod val="75000"/>
                </a:schemeClr>
              </a:solidFill>
            </a:rPr>
            <a:t>организација 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B0F0"/>
        </a:solidFill>
      </dgm:spPr>
      <dgm:t>
        <a:bodyPr/>
        <a:lstStyle/>
        <a:p>
          <a:r>
            <a:rPr lang="sr-Cyrl-RS" sz="1400" dirty="0"/>
            <a:t>Основне школе </a:t>
          </a:r>
        </a:p>
        <a:p>
          <a:r>
            <a:rPr lang="sr-Cyrl-RS" sz="1400" dirty="0"/>
            <a:t>Средње школе</a:t>
          </a:r>
        </a:p>
        <a:p>
          <a:r>
            <a:rPr lang="sr-Cyrl-RS" sz="1400" dirty="0"/>
            <a:t>Дом здравља</a:t>
          </a:r>
          <a:endParaRPr lang="en-US" sz="1400" dirty="0"/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sr-Cyrl-RS"/>
        </a:p>
      </dgm:t>
    </dgm:pt>
    <dgm:pt modelId="{36B03C56-E57D-489D-BAA9-78BCBCF466C2}" type="pres">
      <dgm:prSet presAssocID="{BDD04F37-85A8-4736-987B-C65A16E753DF}" presName="Parent" presStyleLbl="node0" presStyleIdx="0" presStyleCnt="1" custLinFactNeighborX="7455" custLinFactNeighborY="-1661">
        <dgm:presLayoutVars>
          <dgm:chMax val="5"/>
          <dgm:chPref val="5"/>
        </dgm:presLayoutVars>
      </dgm:prSet>
      <dgm:spPr/>
      <dgm:t>
        <a:bodyPr/>
        <a:lstStyle/>
        <a:p>
          <a:endParaRPr lang="sr-Cyrl-RS"/>
        </a:p>
      </dgm:t>
    </dgm:pt>
    <dgm:pt modelId="{6AE34D3E-FD5D-4402-89AF-BF559D3EC92D}" type="pres">
      <dgm:prSet presAssocID="{BDD04F37-85A8-4736-987B-C65A16E753DF}" presName="Accent1" presStyleLbl="node1" presStyleIdx="0" presStyleCnt="13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54886" custScaleY="130254" custLinFactNeighborX="25060" custLinFactNeighborY="-1129">
        <dgm:presLayoutVars>
          <dgm:chMax val="0"/>
          <dgm:chPref val="0"/>
        </dgm:presLayoutVars>
      </dgm:prSet>
      <dgm:spPr/>
      <dgm:t>
        <a:bodyPr/>
        <a:lstStyle/>
        <a:p>
          <a:endParaRPr lang="sr-Cyrl-RS"/>
        </a:p>
      </dgm:t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 custScaleX="119522" custLinFactNeighborX="-40110" custLinFactNeighborY="-4767">
        <dgm:presLayoutVars>
          <dgm:chMax val="0"/>
          <dgm:chPref val="0"/>
        </dgm:presLayoutVars>
      </dgm:prSet>
      <dgm:spPr/>
      <dgm:t>
        <a:bodyPr/>
        <a:lstStyle/>
        <a:p>
          <a:endParaRPr lang="sr-Cyrl-RS"/>
        </a:p>
      </dgm:t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/>
      <dgm:spPr>
        <a:solidFill>
          <a:srgbClr val="FFFF00"/>
        </a:solidFill>
      </dgm:spPr>
    </dgm:pt>
  </dgm:ptLst>
  <dgm:cxnLst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1E825E78-635D-41B1-8B37-EFCF78B751C5}" type="presOf" srcId="{9621BB6C-CCFC-4987-A70A-BF11FC47FFCC}" destId="{EE054ECB-2B3F-4C89-9A19-2C63D69076BA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51FD8917-6412-4BB3-903D-A5BA94A94948}" type="presOf" srcId="{C8F2A349-D54D-4B85-BD78-BA70A66CB9EA}" destId="{3D7780BF-6503-41CB-98CA-855FDE3F921D}" srcOrd="0" destOrd="0" presId="urn:microsoft.com/office/officeart/2009/3/layout/CircleRelationship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8DC1FFB0-6584-4BFA-8107-FFDAD589E0A9}" type="presParOf" srcId="{F67C4AC6-D320-469D-8949-6AC26CBBA3A8}" destId="{3D7780BF-6503-41CB-98CA-855FDE3F921D}" srcOrd="7" destOrd="0" presId="urn:microsoft.com/office/officeart/2009/3/layout/CircleRelationship"/>
    <dgm:cxn modelId="{FD4EF110-4BD8-4BCD-AFE9-F523DB8CFCAC}" type="presParOf" srcId="{F67C4AC6-D320-469D-8949-6AC26CBBA3A8}" destId="{0A517365-D512-4D77-9CDF-3D337BCBA867}" srcOrd="8" destOrd="0" presId="urn:microsoft.com/office/officeart/2009/3/layout/CircleRelationship"/>
    <dgm:cxn modelId="{CC804271-51E6-4525-9C49-80FBF7AFE163}" type="presParOf" srcId="{0A517365-D512-4D77-9CDF-3D337BCBA867}" destId="{D4397D2C-6DDE-4A42-9855-5F94ADD7F1F8}" srcOrd="0" destOrd="0" presId="urn:microsoft.com/office/officeart/2009/3/layout/CircleRelationship"/>
    <dgm:cxn modelId="{64324E41-EC91-497D-810E-BE73569B8F63}" type="presParOf" srcId="{F67C4AC6-D320-469D-8949-6AC26CBBA3A8}" destId="{DF631D91-E916-4387-97B2-68806159FA1A}" srcOrd="9" destOrd="0" presId="urn:microsoft.com/office/officeart/2009/3/layout/CircleRelationship"/>
    <dgm:cxn modelId="{058D514C-6100-4472-AC62-F43FC00C0AD7}" type="presParOf" srcId="{DF631D91-E916-4387-97B2-68806159FA1A}" destId="{05F66E64-01B7-46B5-8689-BB97E0438E53}" srcOrd="0" destOrd="0" presId="urn:microsoft.com/office/officeart/2009/3/layout/CircleRelationship"/>
    <dgm:cxn modelId="{BC128A2D-17E7-4A28-ABB1-19D7B52C0655}" type="presParOf" srcId="{F67C4AC6-D320-469D-8949-6AC26CBBA3A8}" destId="{EE054ECB-2B3F-4C89-9A19-2C63D69076BA}" srcOrd="10" destOrd="0" presId="urn:microsoft.com/office/officeart/2009/3/layout/CircleRelationship"/>
    <dgm:cxn modelId="{689A2E10-8CE1-4E72-92CE-733E7D59C970}" type="presParOf" srcId="{F67C4AC6-D320-469D-8949-6AC26CBBA3A8}" destId="{93210B8B-460C-4687-B7E6-4051DBCA5FBF}" srcOrd="11" destOrd="0" presId="urn:microsoft.com/office/officeart/2009/3/layout/CircleRelationship"/>
    <dgm:cxn modelId="{5811F920-62F2-4504-988B-B49C17910FB3}" type="presParOf" srcId="{93210B8B-460C-4687-B7E6-4051DBCA5FBF}" destId="{4ABBCF6F-E7DA-4CE7-A2F5-6DD06BFAA1FA}" srcOrd="0" destOrd="0" presId="urn:microsoft.com/office/officeart/2009/3/layout/CircleRelationship"/>
    <dgm:cxn modelId="{70D13EAE-2291-41A7-BE52-E5128482091F}" type="presParOf" srcId="{F67C4AC6-D320-469D-8949-6AC26CBBA3A8}" destId="{A1A3314E-DDD0-4BFC-8D48-830B3847C8C1}" srcOrd="12" destOrd="0" presId="urn:microsoft.com/office/officeart/2009/3/layout/CircleRelationship"/>
    <dgm:cxn modelId="{3AC6EE28-57F2-4E9E-99EB-0565BA4D412B}" type="presParOf" srcId="{A1A3314E-DDD0-4BFC-8D48-830B3847C8C1}" destId="{A4780608-C72B-40F2-A560-A83F55BD6ABF}" srcOrd="0" destOrd="0" presId="urn:microsoft.com/office/officeart/2009/3/layout/CircleRelationship"/>
    <dgm:cxn modelId="{42D6DFE3-EA0B-458F-8199-D694CB117CCE}" type="presParOf" srcId="{F67C4AC6-D320-469D-8949-6AC26CBBA3A8}" destId="{693C14CE-CE42-41FE-8BD3-4BD5115D8392}" srcOrd="13" destOrd="0" presId="urn:microsoft.com/office/officeart/2009/3/layout/CircleRelationship"/>
    <dgm:cxn modelId="{55B63E24-6D48-40A0-8784-9E5640A5378D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smtClean="0"/>
            <a:t>Закони и прописи:</a:t>
          </a:r>
        </a:p>
        <a:p>
          <a:pPr algn="l"/>
          <a:r>
            <a:rPr lang="sr-Cyrl-RS" sz="1400" smtClean="0"/>
            <a:t>Закон о финансирању локалне самоуправе,</a:t>
          </a:r>
          <a:endParaRPr lang="sr-Latn-RS" sz="1400" smtClean="0"/>
        </a:p>
        <a:p>
          <a:pPr algn="l"/>
          <a:r>
            <a:rPr lang="sr-Cyrl-RS" sz="1400" smtClean="0"/>
            <a:t>Закон о буџетском систему,</a:t>
          </a:r>
          <a:endParaRPr lang="sr-Latn-RS" sz="1400" smtClean="0"/>
        </a:p>
        <a:p>
          <a:pPr algn="l"/>
          <a:r>
            <a:rPr lang="sr-Cyrl-RS" sz="1400" smtClean="0"/>
            <a:t>Закон о локалној самоуправи, </a:t>
          </a:r>
          <a:endParaRPr lang="sr-Latn-RS" sz="1400" smtClean="0"/>
        </a:p>
        <a:p>
          <a:pPr algn="l"/>
          <a:r>
            <a:rPr lang="sr-Cyrl-RS" sz="1400" smtClean="0"/>
            <a:t>Упутство Министарства финансија за припрему одлуке о буџету за 2018. годину и др.</a:t>
          </a:r>
        </a:p>
        <a:p>
          <a:pPr algn="l"/>
          <a:r>
            <a:rPr lang="sr-Cyrl-RS" sz="1400" smtClean="0"/>
            <a:t>Сви посебни прописи којима су утврђене надлежности ЈЛС</a:t>
          </a:r>
          <a:endParaRPr lang="sr-Cyrl-RS" sz="1400" dirty="0"/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smtClean="0"/>
            <a:t>Стратешки документи:</a:t>
          </a:r>
        </a:p>
        <a:p>
          <a:pPr algn="l"/>
          <a:r>
            <a:rPr lang="sr-Cyrl-RS" sz="1400" smtClean="0"/>
            <a:t>Стратегија развоја</a:t>
          </a:r>
          <a:endParaRPr lang="sr-Latn-RS" sz="1400" smtClean="0"/>
        </a:p>
        <a:p>
          <a:pPr algn="l"/>
          <a:r>
            <a:rPr lang="sr-Cyrl-RS" sz="1400" smtClean="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r-Cyrl-RS"/>
        </a:p>
      </dgm:t>
    </dgm:pt>
    <dgm:pt modelId="{CB26C9DD-3124-450D-81B6-4B010B30C520}" type="pres">
      <dgm:prSet presAssocID="{00360BBF-6709-42DA-A6DE-B8193ABE792F}" presName="root1" presStyleCnt="0"/>
      <dgm:spPr/>
      <dgm:t>
        <a:bodyPr/>
        <a:lstStyle/>
        <a:p>
          <a:endParaRPr lang="sr-Cyrl-RS"/>
        </a:p>
      </dgm:t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  <dgm:t>
        <a:bodyPr/>
        <a:lstStyle/>
        <a:p>
          <a:endParaRPr lang="sr-Cyrl-RS"/>
        </a:p>
      </dgm:t>
    </dgm:pt>
    <dgm:pt modelId="{CFBE3A7D-7CD3-413D-AA64-9100FA79E8D0}" type="pres">
      <dgm:prSet presAssocID="{00360BBF-6709-42DA-A6DE-B8193ABE792F}" presName="level2hierChild" presStyleCnt="0"/>
      <dgm:spPr/>
      <dgm:t>
        <a:bodyPr/>
        <a:lstStyle/>
        <a:p>
          <a:endParaRPr lang="sr-Cyrl-RS"/>
        </a:p>
      </dgm:t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sr-Cyrl-R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sr-Cyrl-RS"/>
        </a:p>
      </dgm:t>
    </dgm:pt>
    <dgm:pt modelId="{E4E2AF43-D45C-43E2-8E5A-8B4F8328AA50}" type="pres">
      <dgm:prSet presAssocID="{0150A799-C83B-499D-BB9F-10C758CEFD9B}" presName="root2" presStyleCnt="0"/>
      <dgm:spPr/>
      <dgm:t>
        <a:bodyPr/>
        <a:lstStyle/>
        <a:p>
          <a:endParaRPr lang="sr-Cyrl-RS"/>
        </a:p>
      </dgm:t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sr-Cyrl-RS"/>
        </a:p>
      </dgm:t>
    </dgm:pt>
    <dgm:pt modelId="{BD88E36A-E711-4840-AED6-01651340FCD0}" type="pres">
      <dgm:prSet presAssocID="{0150A799-C83B-499D-BB9F-10C758CEFD9B}" presName="level3hierChild" presStyleCnt="0"/>
      <dgm:spPr/>
      <dgm:t>
        <a:bodyPr/>
        <a:lstStyle/>
        <a:p>
          <a:endParaRPr lang="sr-Cyrl-RS"/>
        </a:p>
      </dgm:t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sr-Cyrl-R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sr-Cyrl-RS"/>
        </a:p>
      </dgm:t>
    </dgm:pt>
    <dgm:pt modelId="{145ADC9F-A830-493F-9981-28A949B5D57E}" type="pres">
      <dgm:prSet presAssocID="{DA59984A-EA45-43D5-8622-7135015E39DC}" presName="root2" presStyleCnt="0"/>
      <dgm:spPr/>
      <dgm:t>
        <a:bodyPr/>
        <a:lstStyle/>
        <a:p>
          <a:endParaRPr lang="sr-Cyrl-RS"/>
        </a:p>
      </dgm:t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sr-Cyrl-RS"/>
        </a:p>
      </dgm:t>
    </dgm:pt>
    <dgm:pt modelId="{8AF56EA1-EF0C-41F7-A64B-4E0DC746E609}" type="pres">
      <dgm:prSet presAssocID="{DA59984A-EA45-43D5-8622-7135015E39DC}" presName="level3hierChild" presStyleCnt="0"/>
      <dgm:spPr/>
      <dgm:t>
        <a:bodyPr/>
        <a:lstStyle/>
        <a:p>
          <a:endParaRPr lang="sr-Cyrl-RS"/>
        </a:p>
      </dgm:t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sr-Cyrl-R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sr-Cyrl-RS"/>
        </a:p>
      </dgm:t>
    </dgm:pt>
    <dgm:pt modelId="{CB322892-7746-46FA-9A5A-A13AAAB16AEB}" type="pres">
      <dgm:prSet presAssocID="{12F72430-90C8-46E7-9363-A8933111BAFD}" presName="root2" presStyleCnt="0"/>
      <dgm:spPr/>
      <dgm:t>
        <a:bodyPr/>
        <a:lstStyle/>
        <a:p>
          <a:endParaRPr lang="sr-Cyrl-RS"/>
        </a:p>
      </dgm:t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sr-Cyrl-RS"/>
        </a:p>
      </dgm:t>
    </dgm:pt>
    <dgm:pt modelId="{83F1B72F-BD92-4E4B-8B73-2DBC7440818F}" type="pres">
      <dgm:prSet presAssocID="{12F72430-90C8-46E7-9363-A8933111BAFD}" presName="level3hierChild" presStyleCnt="0"/>
      <dgm:spPr/>
      <dgm:t>
        <a:bodyPr/>
        <a:lstStyle/>
        <a:p>
          <a:endParaRPr lang="sr-Cyrl-RS"/>
        </a:p>
      </dgm:t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sr-Cyrl-R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sr-Cyrl-RS"/>
        </a:p>
      </dgm:t>
    </dgm:pt>
    <dgm:pt modelId="{4C9B0C12-D40F-4085-B321-C72DDFDB9D14}" type="pres">
      <dgm:prSet presAssocID="{CACC7C31-0A19-4B77-8109-9AAB9EC25D20}" presName="root2" presStyleCnt="0"/>
      <dgm:spPr/>
      <dgm:t>
        <a:bodyPr/>
        <a:lstStyle/>
        <a:p>
          <a:endParaRPr lang="sr-Cyrl-RS"/>
        </a:p>
      </dgm:t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sr-Cyrl-RS"/>
        </a:p>
      </dgm:t>
    </dgm:pt>
    <dgm:pt modelId="{225055FE-8B42-4143-ADD3-8E6B554691DD}" type="pres">
      <dgm:prSet presAssocID="{CACC7C31-0A19-4B77-8109-9AAB9EC25D20}" presName="level3hierChild" presStyleCnt="0"/>
      <dgm:spPr/>
      <dgm:t>
        <a:bodyPr/>
        <a:lstStyle/>
        <a:p>
          <a:endParaRPr lang="sr-Cyrl-RS"/>
        </a:p>
      </dgm:t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sr-Cyrl-R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sr-Cyrl-RS"/>
        </a:p>
      </dgm:t>
    </dgm:pt>
    <dgm:pt modelId="{991F253B-0E4F-40EA-A604-E0113D6B712C}" type="pres">
      <dgm:prSet presAssocID="{24C9F698-7D4E-4709-8117-FB7CF1BB6ECA}" presName="root2" presStyleCnt="0"/>
      <dgm:spPr/>
      <dgm:t>
        <a:bodyPr/>
        <a:lstStyle/>
        <a:p>
          <a:endParaRPr lang="sr-Cyrl-RS"/>
        </a:p>
      </dgm:t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sr-Cyrl-RS"/>
        </a:p>
      </dgm:t>
    </dgm:pt>
    <dgm:pt modelId="{29A4DBB5-5792-469E-B23C-2F896481FC4D}" type="pres">
      <dgm:prSet presAssocID="{24C9F698-7D4E-4709-8117-FB7CF1BB6ECA}" presName="level3hierChild" presStyleCnt="0"/>
      <dgm:spPr/>
      <dgm:t>
        <a:bodyPr/>
        <a:lstStyle/>
        <a:p>
          <a:endParaRPr lang="sr-Cyrl-RS"/>
        </a:p>
      </dgm:t>
    </dgm:pt>
  </dgm:ptLst>
  <dgm:cxnLst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/>
      <dgm:t>
        <a:bodyPr/>
        <a:lstStyle/>
        <a:p>
          <a:r>
            <a:rPr lang="sr-Cyrl-RS" sz="1400" smtClean="0"/>
            <a:t>Средства из осталих извора 345.044.628</a:t>
          </a:r>
          <a:endParaRPr lang="en-US" sz="1400" dirty="0"/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1F884CF4-1E4C-423F-AE7B-0BAC3D97360D}">
      <dgm:prSet custT="1"/>
      <dgm:spPr/>
      <dgm:t>
        <a:bodyPr/>
        <a:lstStyle/>
        <a:p>
          <a:r>
            <a:rPr lang="sr-Cyrl-RS" sz="1400" b="1" smtClean="0"/>
            <a:t>Средства из буџета града</a:t>
          </a:r>
        </a:p>
        <a:p>
          <a:r>
            <a:rPr lang="sr-Cyrl-RS" sz="1400" b="1" smtClean="0"/>
            <a:t>3.347.449.164</a:t>
          </a:r>
          <a:endParaRPr lang="en-US" sz="1400" b="1" dirty="0"/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258C614E-C25D-47E8-BC69-ECC42BFEC5CC}">
      <dgm:prSet custT="1"/>
      <dgm:spPr/>
      <dgm:t>
        <a:bodyPr/>
        <a:lstStyle/>
        <a:p>
          <a:r>
            <a:rPr lang="sr-Cyrl-RS" sz="1400" b="1" dirty="0" smtClean="0"/>
            <a:t>Пренета средства из ранијих година 2.293.408.482 </a:t>
          </a:r>
          <a:endParaRPr lang="en-US" sz="1400" b="1" dirty="0"/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092009B7-2960-442B-A6FB-0D8F25F4F5CA}">
      <dgm:prSet/>
      <dgm:spPr/>
      <dgm:t>
        <a:bodyPr/>
        <a:lstStyle/>
        <a:p>
          <a:r>
            <a:rPr lang="sr-Cyrl-RS" smtClean="0"/>
            <a:t>Укупан буџет града 5.985.902.274</a:t>
          </a:r>
          <a:endParaRPr lang="en-US" dirty="0"/>
        </a:p>
      </dgm:t>
    </dgm:pt>
    <dgm:pt modelId="{9B9E4606-8918-432D-AF17-F974BFE575C6}" type="parTrans" cxnId="{521ED7ED-3B46-4CE8-992A-CAB92204B1C6}">
      <dgm:prSet/>
      <dgm:spPr/>
      <dgm:t>
        <a:bodyPr/>
        <a:lstStyle/>
        <a:p>
          <a:endParaRPr lang="en-US"/>
        </a:p>
      </dgm:t>
    </dgm:pt>
    <dgm:pt modelId="{15C2B52E-4F55-4082-BB1C-94031D560EB4}" type="sibTrans" cxnId="{521ED7ED-3B46-4CE8-992A-CAB92204B1C6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Cyrl-RS"/>
        </a:p>
      </dgm:t>
    </dgm:pt>
    <dgm:pt modelId="{D96E659A-663E-485D-BF89-FD74BE74A5C4}" type="pres">
      <dgm:prSet presAssocID="{1F884CF4-1E4C-423F-AE7B-0BAC3D97360D}" presName="node" presStyleLbl="node1" presStyleIdx="0" presStyleCnt="4" custScaleX="157620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BA78071E-3EA3-4945-922C-AE021F34276A}" type="pres">
      <dgm:prSet presAssocID="{1B723845-E0D1-4671-AE0F-32E0821595D7}" presName="spacerL" presStyleCnt="0"/>
      <dgm:spPr/>
      <dgm:t>
        <a:bodyPr/>
        <a:lstStyle/>
        <a:p>
          <a:endParaRPr lang="sr-Cyrl-RS"/>
        </a:p>
      </dgm:t>
    </dgm:pt>
    <dgm:pt modelId="{98F3E7AB-6934-48FA-B82F-FBEAF1B2375D}" type="pres">
      <dgm:prSet presAssocID="{1B723845-E0D1-4671-AE0F-32E0821595D7}" presName="sibTrans" presStyleLbl="sibTrans2D1" presStyleIdx="0" presStyleCnt="3"/>
      <dgm:spPr/>
      <dgm:t>
        <a:bodyPr/>
        <a:lstStyle/>
        <a:p>
          <a:endParaRPr lang="sr-Cyrl-RS"/>
        </a:p>
      </dgm:t>
    </dgm:pt>
    <dgm:pt modelId="{F9CA65E4-8785-4412-A513-0A2695416EE5}" type="pres">
      <dgm:prSet presAssocID="{1B723845-E0D1-4671-AE0F-32E0821595D7}" presName="spacerR" presStyleCnt="0"/>
      <dgm:spPr/>
      <dgm:t>
        <a:bodyPr/>
        <a:lstStyle/>
        <a:p>
          <a:endParaRPr lang="sr-Cyrl-RS"/>
        </a:p>
      </dgm:t>
    </dgm:pt>
    <dgm:pt modelId="{2F60A798-586E-4E47-B649-25F047F36835}" type="pres">
      <dgm:prSet presAssocID="{258C614E-C25D-47E8-BC69-ECC42BFEC5CC}" presName="node" presStyleLbl="node1" presStyleIdx="1" presStyleCnt="4" custScaleX="179283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F90D06A4-272D-4E58-B7CB-EB8C424E859B}" type="pres">
      <dgm:prSet presAssocID="{44AA7FFE-EC5D-4B4A-A884-0D1E57526835}" presName="spacerL" presStyleCnt="0"/>
      <dgm:spPr/>
      <dgm:t>
        <a:bodyPr/>
        <a:lstStyle/>
        <a:p>
          <a:endParaRPr lang="sr-Cyrl-RS"/>
        </a:p>
      </dgm:t>
    </dgm:pt>
    <dgm:pt modelId="{41F09F99-3DCC-47E4-9188-F7D103A1F6E3}" type="pres">
      <dgm:prSet presAssocID="{44AA7FFE-EC5D-4B4A-A884-0D1E57526835}" presName="sibTrans" presStyleLbl="sibTrans2D1" presStyleIdx="1" presStyleCnt="3"/>
      <dgm:spPr/>
      <dgm:t>
        <a:bodyPr/>
        <a:lstStyle/>
        <a:p>
          <a:endParaRPr lang="sr-Cyrl-RS"/>
        </a:p>
      </dgm:t>
    </dgm:pt>
    <dgm:pt modelId="{F015C141-867A-4124-B290-CA1BB3474B22}" type="pres">
      <dgm:prSet presAssocID="{44AA7FFE-EC5D-4B4A-A884-0D1E57526835}" presName="spacerR" presStyleCnt="0"/>
      <dgm:spPr/>
      <dgm:t>
        <a:bodyPr/>
        <a:lstStyle/>
        <a:p>
          <a:endParaRPr lang="sr-Cyrl-RS"/>
        </a:p>
      </dgm:t>
    </dgm:pt>
    <dgm:pt modelId="{6C1FFF0F-B1A4-4C41-B9D3-30452A0DFA4B}" type="pres">
      <dgm:prSet presAssocID="{567740A1-931A-404E-B8A7-DCAB60009AEA}" presName="node" presStyleLbl="node1" presStyleIdx="2" presStyleCnt="4" custScaleX="158601" custScaleY="96476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409B09D3-4DF0-4A67-B116-C3B0CE10042E}" type="pres">
      <dgm:prSet presAssocID="{097825AB-8F2B-4EF3-ABE1-7DCEF8027B99}" presName="spacerL" presStyleCnt="0"/>
      <dgm:spPr/>
      <dgm:t>
        <a:bodyPr/>
        <a:lstStyle/>
        <a:p>
          <a:endParaRPr lang="sr-Cyrl-RS"/>
        </a:p>
      </dgm:t>
    </dgm:pt>
    <dgm:pt modelId="{87C2FC52-975B-4E62-B5E0-1AB7C844E900}" type="pres">
      <dgm:prSet presAssocID="{097825AB-8F2B-4EF3-ABE1-7DCEF8027B99}" presName="sibTrans" presStyleLbl="sibTrans2D1" presStyleIdx="2" presStyleCnt="3" custScaleX="46671" custScaleY="30133"/>
      <dgm:spPr/>
      <dgm:t>
        <a:bodyPr/>
        <a:lstStyle/>
        <a:p>
          <a:endParaRPr lang="sr-Cyrl-RS"/>
        </a:p>
      </dgm:t>
    </dgm:pt>
    <dgm:pt modelId="{B01A7D7F-4B49-41A1-BC20-5B8B2DC888CB}" type="pres">
      <dgm:prSet presAssocID="{097825AB-8F2B-4EF3-ABE1-7DCEF8027B99}" presName="spacerR" presStyleCnt="0"/>
      <dgm:spPr/>
      <dgm:t>
        <a:bodyPr/>
        <a:lstStyle/>
        <a:p>
          <a:endParaRPr lang="sr-Cyrl-RS"/>
        </a:p>
      </dgm:t>
    </dgm:pt>
    <dgm:pt modelId="{2DB98FF9-EDB5-4EEE-AFA3-A57C7337F497}" type="pres">
      <dgm:prSet presAssocID="{092009B7-2960-442B-A6FB-0D8F25F4F5CA}" presName="node" presStyleLbl="node1" presStyleIdx="3" presStyleCnt="4" custScaleX="169406" custScaleY="134868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</dgm:ptLst>
  <dgm:cxnLst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4AD3BF7C-9486-4F6F-9899-32B240DDA0E4}" type="presOf" srcId="{097825AB-8F2B-4EF3-ABE1-7DCEF8027B99}" destId="{87C2FC52-975B-4E62-B5E0-1AB7C844E900}" srcOrd="0" destOrd="0" presId="urn:microsoft.com/office/officeart/2005/8/layout/equation1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20F83DCD-3158-453F-967C-EBC1245F7DD9}" type="presOf" srcId="{092009B7-2960-442B-A6FB-0D8F25F4F5CA}" destId="{2DB98FF9-EDB5-4EEE-AFA3-A57C7337F497}" srcOrd="0" destOrd="0" presId="urn:microsoft.com/office/officeart/2005/8/layout/equation1"/>
    <dgm:cxn modelId="{521ED7ED-3B46-4CE8-992A-CAB92204B1C6}" srcId="{028ECFAC-63B3-40F0-9E03-B31D365E432C}" destId="{092009B7-2960-442B-A6FB-0D8F25F4F5CA}" srcOrd="3" destOrd="0" parTransId="{9B9E4606-8918-432D-AF17-F974BFE575C6}" sibTransId="{15C2B52E-4F55-4082-BB1C-94031D560EB4}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  <dgm:cxn modelId="{C76D8E36-7B23-43F0-9C45-92FEB6EDD91E}" type="presParOf" srcId="{688A0EC4-0F6D-4987-959D-CA5F27B3CF24}" destId="{409B09D3-4DF0-4A67-B116-C3B0CE10042E}" srcOrd="9" destOrd="0" presId="urn:microsoft.com/office/officeart/2005/8/layout/equation1"/>
    <dgm:cxn modelId="{5746382A-B224-4354-8E78-8AA20095070E}" type="presParOf" srcId="{688A0EC4-0F6D-4987-959D-CA5F27B3CF24}" destId="{87C2FC52-975B-4E62-B5E0-1AB7C844E900}" srcOrd="10" destOrd="0" presId="urn:microsoft.com/office/officeart/2005/8/layout/equation1"/>
    <dgm:cxn modelId="{7E6443D3-75AF-4CD4-ADB4-3F5DEC67A706}" type="presParOf" srcId="{688A0EC4-0F6D-4987-959D-CA5F27B3CF24}" destId="{B01A7D7F-4B49-41A1-BC20-5B8B2DC888CB}" srcOrd="11" destOrd="0" presId="urn:microsoft.com/office/officeart/2005/8/layout/equation1"/>
    <dgm:cxn modelId="{2EA15DB9-4691-4655-BBAA-3AC0D32206B3}" type="presParOf" srcId="{688A0EC4-0F6D-4987-959D-CA5F27B3CF24}" destId="{2DB98FF9-EDB5-4EEE-AFA3-A57C7337F497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0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Calibri" panose="020F0502020204030204" pitchFamily="34" charset="0"/>
            </a:rPr>
            <a:t> 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града.</a:t>
          </a:r>
          <a:endParaRPr lang="en-US" sz="14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 smtClean="0"/>
            <a:t>Примања од </a:t>
          </a:r>
          <a:r>
            <a:rPr lang="sr-Cyrl-RS" b="1" dirty="0" smtClean="0"/>
            <a:t>задуживања </a:t>
          </a:r>
          <a:r>
            <a:rPr lang="sr-Cyrl-RS" b="1" dirty="0" smtClean="0"/>
            <a:t>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dirty="0"/>
            <a:t>Примања од задуживања представљају приливе по основу примања од задуживања код пословних банака у земљи у корист нивоа градова. Примања од продаје финансијске имовине  представљају приливе по основу продаје домаћих акција и осталог капитала у корист нивоа градова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Представљају вишак прихода буџета града који нису потрошени у претходној  буџетској години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Cyrl-RS"/>
        </a:p>
      </dgm:t>
    </dgm:pt>
    <dgm:pt modelId="{98695426-23ED-40C0-90A1-2BB445DEBC64}" type="pres">
      <dgm:prSet presAssocID="{0C844461-76DE-4FEA-A87D-23440AD6FC2E}" presName="linNode" presStyleCnt="0"/>
      <dgm:spPr/>
      <dgm:t>
        <a:bodyPr/>
        <a:lstStyle/>
        <a:p>
          <a:endParaRPr lang="sr-Cyrl-RS"/>
        </a:p>
      </dgm:t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  <dgm:t>
        <a:bodyPr/>
        <a:lstStyle/>
        <a:p>
          <a:endParaRPr lang="sr-Cyrl-RS"/>
        </a:p>
      </dgm:t>
    </dgm:pt>
    <dgm:pt modelId="{99D36636-E395-439F-A79A-29C0BFB6F7E4}" type="pres">
      <dgm:prSet presAssocID="{0C844461-76DE-4FEA-A87D-23440AD6FC2E}" presName="spH" presStyleCnt="0"/>
      <dgm:spPr/>
      <dgm:t>
        <a:bodyPr/>
        <a:lstStyle/>
        <a:p>
          <a:endParaRPr lang="sr-Cyrl-RS"/>
        </a:p>
      </dgm:t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5B3CB043-7A92-47E9-A4C4-39EC715F2552}" type="pres">
      <dgm:prSet presAssocID="{C24B5DA2-B651-485D-A0F4-95731772C9B8}" presName="spV" presStyleCnt="0"/>
      <dgm:spPr/>
      <dgm:t>
        <a:bodyPr/>
        <a:lstStyle/>
        <a:p>
          <a:endParaRPr lang="sr-Cyrl-RS"/>
        </a:p>
      </dgm:t>
    </dgm:pt>
    <dgm:pt modelId="{D9DF5E9A-39D4-44B7-A326-58B07A05D91E}" type="pres">
      <dgm:prSet presAssocID="{E1B79EE1-1157-4302-AB0B-8FEDC81165FD}" presName="linNode" presStyleCnt="0"/>
      <dgm:spPr/>
      <dgm:t>
        <a:bodyPr/>
        <a:lstStyle/>
        <a:p>
          <a:endParaRPr lang="sr-Cyrl-RS"/>
        </a:p>
      </dgm:t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  <dgm:t>
        <a:bodyPr/>
        <a:lstStyle/>
        <a:p>
          <a:endParaRPr lang="sr-Cyrl-RS"/>
        </a:p>
      </dgm:t>
    </dgm:pt>
    <dgm:pt modelId="{5831BF15-ED1F-4BD5-857B-18B8E573D9AB}" type="pres">
      <dgm:prSet presAssocID="{E1B79EE1-1157-4302-AB0B-8FEDC81165FD}" presName="spH" presStyleCnt="0"/>
      <dgm:spPr/>
      <dgm:t>
        <a:bodyPr/>
        <a:lstStyle/>
        <a:p>
          <a:endParaRPr lang="sr-Cyrl-RS"/>
        </a:p>
      </dgm:t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5A002753-9FCA-4DC5-B8A6-1F7632BDDE58}" type="pres">
      <dgm:prSet presAssocID="{E99A6F9C-C544-4400-B178-20BC6CFFFE07}" presName="spV" presStyleCnt="0"/>
      <dgm:spPr/>
      <dgm:t>
        <a:bodyPr/>
        <a:lstStyle/>
        <a:p>
          <a:endParaRPr lang="sr-Cyrl-RS"/>
        </a:p>
      </dgm:t>
    </dgm:pt>
    <dgm:pt modelId="{9709DCCB-B8A8-47BC-A303-F9EC41DA889E}" type="pres">
      <dgm:prSet presAssocID="{E055884F-7426-4921-A0E5-9CA56A76B49A}" presName="linNode" presStyleCnt="0"/>
      <dgm:spPr/>
      <dgm:t>
        <a:bodyPr/>
        <a:lstStyle/>
        <a:p>
          <a:endParaRPr lang="sr-Cyrl-RS"/>
        </a:p>
      </dgm:t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  <dgm:t>
        <a:bodyPr/>
        <a:lstStyle/>
        <a:p>
          <a:endParaRPr lang="sr-Cyrl-RS"/>
        </a:p>
      </dgm:t>
    </dgm:pt>
    <dgm:pt modelId="{82B38D6F-2AA7-4339-A71D-28AA55699178}" type="pres">
      <dgm:prSet presAssocID="{E055884F-7426-4921-A0E5-9CA56A76B49A}" presName="spH" presStyleCnt="0"/>
      <dgm:spPr/>
      <dgm:t>
        <a:bodyPr/>
        <a:lstStyle/>
        <a:p>
          <a:endParaRPr lang="sr-Cyrl-RS"/>
        </a:p>
      </dgm:t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D3A122A3-FC4C-4845-B4FF-0E74CF3D50D3}" type="pres">
      <dgm:prSet presAssocID="{EADBA54B-8207-46FB-8C83-E7274B6ED163}" presName="spV" presStyleCnt="0"/>
      <dgm:spPr/>
      <dgm:t>
        <a:bodyPr/>
        <a:lstStyle/>
        <a:p>
          <a:endParaRPr lang="sr-Cyrl-RS"/>
        </a:p>
      </dgm:t>
    </dgm:pt>
    <dgm:pt modelId="{CCB5FDA4-BEC8-4CA1-835A-2A3BEEBEC456}" type="pres">
      <dgm:prSet presAssocID="{28888755-727E-436B-B2F2-DA7896544A65}" presName="linNode" presStyleCnt="0"/>
      <dgm:spPr/>
      <dgm:t>
        <a:bodyPr/>
        <a:lstStyle/>
        <a:p>
          <a:endParaRPr lang="sr-Cyrl-RS"/>
        </a:p>
      </dgm:t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  <dgm:t>
        <a:bodyPr/>
        <a:lstStyle/>
        <a:p>
          <a:endParaRPr lang="sr-Cyrl-RS"/>
        </a:p>
      </dgm:t>
    </dgm:pt>
    <dgm:pt modelId="{C13B9160-72D5-46E0-A1C0-91E8634DFAE2}" type="pres">
      <dgm:prSet presAssocID="{28888755-727E-436B-B2F2-DA7896544A65}" presName="spH" presStyleCnt="0"/>
      <dgm:spPr/>
      <dgm:t>
        <a:bodyPr/>
        <a:lstStyle/>
        <a:p>
          <a:endParaRPr lang="sr-Cyrl-RS"/>
        </a:p>
      </dgm:t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A421D242-ABBF-45EB-97FD-83930430328F}" type="pres">
      <dgm:prSet presAssocID="{25C618B1-3FCB-4E3A-AAEB-763F12B41872}" presName="spV" presStyleCnt="0"/>
      <dgm:spPr/>
      <dgm:t>
        <a:bodyPr/>
        <a:lstStyle/>
        <a:p>
          <a:endParaRPr lang="sr-Cyrl-RS"/>
        </a:p>
      </dgm:t>
    </dgm:pt>
    <dgm:pt modelId="{F0DED400-B200-4EA2-AB34-CCFF58E07A6E}" type="pres">
      <dgm:prSet presAssocID="{26EF48C7-6381-4355-B03F-DD441AE957C7}" presName="linNode" presStyleCnt="0"/>
      <dgm:spPr/>
      <dgm:t>
        <a:bodyPr/>
        <a:lstStyle/>
        <a:p>
          <a:endParaRPr lang="sr-Cyrl-RS"/>
        </a:p>
      </dgm:t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  <dgm:t>
        <a:bodyPr/>
        <a:lstStyle/>
        <a:p>
          <a:endParaRPr lang="sr-Cyrl-RS"/>
        </a:p>
      </dgm:t>
    </dgm:pt>
    <dgm:pt modelId="{CD7548DD-1E84-4DA7-B1D0-28F3E4EBFF82}" type="pres">
      <dgm:prSet presAssocID="{26EF48C7-6381-4355-B03F-DD441AE957C7}" presName="spH" presStyleCnt="0"/>
      <dgm:spPr/>
      <dgm:t>
        <a:bodyPr/>
        <a:lstStyle/>
        <a:p>
          <a:endParaRPr lang="sr-Cyrl-RS"/>
        </a:p>
      </dgm:t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569EA799-9807-4770-B698-79D3EF79120B}" type="pres">
      <dgm:prSet presAssocID="{7F59AFA8-97ED-43F0-BB10-8E36A7F9F28C}" presName="spV" presStyleCnt="0"/>
      <dgm:spPr/>
      <dgm:t>
        <a:bodyPr/>
        <a:lstStyle/>
        <a:p>
          <a:endParaRPr lang="sr-Cyrl-RS"/>
        </a:p>
      </dgm:t>
    </dgm:pt>
    <dgm:pt modelId="{2B991069-479A-498A-AF83-5B33CD9F12C6}" type="pres">
      <dgm:prSet presAssocID="{E1AD8724-28DC-48C5-B75E-B0D1F33E6279}" presName="linNode" presStyleCnt="0"/>
      <dgm:spPr/>
      <dgm:t>
        <a:bodyPr/>
        <a:lstStyle/>
        <a:p>
          <a:endParaRPr lang="sr-Cyrl-RS"/>
        </a:p>
      </dgm:t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  <dgm:t>
        <a:bodyPr/>
        <a:lstStyle/>
        <a:p>
          <a:endParaRPr lang="sr-Cyrl-RS"/>
        </a:p>
      </dgm:t>
    </dgm:pt>
    <dgm:pt modelId="{8DC06B04-AA78-4007-96F1-AC66800E204E}" type="pres">
      <dgm:prSet presAssocID="{E1AD8724-28DC-48C5-B75E-B0D1F33E6279}" presName="spH" presStyleCnt="0"/>
      <dgm:spPr/>
      <dgm:t>
        <a:bodyPr/>
        <a:lstStyle/>
        <a:p>
          <a:endParaRPr lang="sr-Cyrl-RS"/>
        </a:p>
      </dgm:t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D90891A-5CA6-46E0-9B94-066929D862D5}" type="presOf" srcId="{28888755-727E-436B-B2F2-DA7896544A65}" destId="{9312B733-3AEB-49F6-8245-08553BA2949B}" srcOrd="0" destOrd="0" presId="urn:diagrams.loki3.com/BracketList"/>
    <dgm:cxn modelId="{53E397A2-7CAD-4A4C-ABDE-885D92961EB2}" type="presOf" srcId="{FE2BA0E8-81AC-463B-B498-EF464F5BCE06}" destId="{9893D59A-7FEC-486D-89C4-D28135F6121C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E9154DB6-8B71-4C47-A778-19BA49538396}" type="presOf" srcId="{92FD0664-EE76-4121-BE7B-68FC1EE5F4D7}" destId="{C6BA9D27-2D60-4BA7-98A9-E18E57FDB6CB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1021894C-289A-4B28-BA0D-6767C27230B8}" type="presOf" srcId="{D45E583C-4AAD-40D2-9D24-9A0A68141567}" destId="{7BB6658A-32E0-42C7-B82A-240BF45CF27D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07D637A-714A-406B-993E-0E5A5B39956B}" type="presOf" srcId="{E1B79EE1-1157-4302-AB0B-8FEDC81165FD}" destId="{F40D94EA-52E0-4740-A924-EAF350BDF213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7FAF999-9E08-4A6A-A6D7-11D7E30AC118}" type="presOf" srcId="{EEA47F19-311D-44B3-AAA4-35C98BD4844B}" destId="{EFEB1020-9C17-48DC-BBE0-54FA743F9F75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dirty="0" smtClean="0"/>
            <a:t>Укупни приходи и примања  5.985.902.274 динара</a:t>
          </a:r>
          <a:endParaRPr lang="en-US" dirty="0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/>
      <dgm:spPr/>
      <dgm:t>
        <a:bodyPr/>
        <a:lstStyle/>
        <a:p>
          <a:pPr algn="ctr"/>
          <a:r>
            <a:rPr lang="sr-Cyrl-RS" dirty="0" smtClean="0"/>
            <a:t>Приходи од  пореза 2.570.066.656 динара</a:t>
          </a:r>
          <a:endParaRPr lang="en-US" dirty="0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/>
      <dgm:spPr/>
      <dgm:t>
        <a:bodyPr/>
        <a:lstStyle/>
        <a:p>
          <a:pPr algn="ctr"/>
          <a:r>
            <a:rPr lang="sr-Cyrl-RS" dirty="0" smtClean="0"/>
            <a:t>Трансфери 200.861.167</a:t>
          </a:r>
          <a:r>
            <a:rPr lang="sr-Latn-RS" dirty="0" smtClean="0"/>
            <a:t> </a:t>
          </a:r>
          <a:r>
            <a:rPr lang="sr-Cyrl-RS" dirty="0" smtClean="0"/>
            <a:t>динара</a:t>
          </a:r>
          <a:endParaRPr lang="en-US" dirty="0"/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/>
      <dgm:spPr/>
      <dgm:t>
        <a:bodyPr/>
        <a:lstStyle/>
        <a:p>
          <a:pPr algn="ctr"/>
          <a:r>
            <a:rPr lang="sr-Cyrl-RS" dirty="0" smtClean="0"/>
            <a:t>Други приходи 775.677.850 динара</a:t>
          </a:r>
          <a:endParaRPr lang="en-US" dirty="0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/>
      <dgm:spPr/>
      <dgm:t>
        <a:bodyPr/>
        <a:lstStyle/>
        <a:p>
          <a:pPr algn="ctr"/>
          <a:r>
            <a:rPr lang="sr-Cyrl-RS" dirty="0" err="1" smtClean="0"/>
            <a:t>Мемурандумске</a:t>
          </a:r>
          <a:r>
            <a:rPr lang="sr-Cyrl-RS" dirty="0" smtClean="0"/>
            <a:t> ставке за </a:t>
          </a:r>
          <a:r>
            <a:rPr lang="sr-Cyrl-RS" dirty="0" err="1" smtClean="0"/>
            <a:t>рефундацију</a:t>
          </a:r>
          <a:r>
            <a:rPr lang="sr-Cyrl-RS" dirty="0" smtClean="0"/>
            <a:t> расхода  577.000 динара</a:t>
          </a:r>
          <a:endParaRPr lang="en-US" dirty="0"/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920F0D4F-6C4C-4BE8-9363-F48FBF034871}">
      <dgm:prSet phldrT="[Text]"/>
      <dgm:spPr/>
      <dgm:t>
        <a:bodyPr/>
        <a:lstStyle/>
        <a:p>
          <a:pPr algn="ctr"/>
          <a:r>
            <a:rPr lang="sr-Cyrl-RS" dirty="0" smtClean="0"/>
            <a:t>Примања од продаје </a:t>
          </a:r>
          <a:r>
            <a:rPr lang="sr-Cyrl-RS" dirty="0" err="1" smtClean="0"/>
            <a:t>нефинансијске</a:t>
          </a:r>
          <a:r>
            <a:rPr lang="sr-Cyrl-RS" dirty="0" smtClean="0"/>
            <a:t> имовине  145.311.119 динара</a:t>
          </a:r>
          <a:endParaRPr lang="en-US" dirty="0"/>
        </a:p>
      </dgm:t>
    </dgm:pt>
    <dgm:pt modelId="{43AA7920-B602-4336-8E46-A663A1629DDB}" type="par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5F9FEDD2-AAF1-4278-94C9-B59264FA9EB9}" type="sib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custT="1"/>
      <dgm:spPr/>
      <dgm:t>
        <a:bodyPr/>
        <a:lstStyle/>
        <a:p>
          <a:pPr algn="ctr"/>
          <a:r>
            <a:rPr lang="sr-Cyrl-RS" sz="1700" dirty="0" smtClean="0"/>
            <a:t>Пренета средства из ранијих година</a:t>
          </a:r>
          <a:r>
            <a:rPr lang="sr-Latn-RS" sz="1700" dirty="0" smtClean="0"/>
            <a:t> </a:t>
          </a:r>
          <a:r>
            <a:rPr lang="sr-Cyrl-RS" sz="1700" dirty="0" smtClean="0"/>
            <a:t>2.293.408.482 динара</a:t>
          </a:r>
          <a:endParaRPr lang="en-US" sz="1700" dirty="0"/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r-Cyrl-R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  <dgm:t>
        <a:bodyPr/>
        <a:lstStyle/>
        <a:p>
          <a:endParaRPr lang="sr-Cyrl-RS"/>
        </a:p>
      </dgm:t>
    </dgm:pt>
    <dgm:pt modelId="{AFBC9C78-4E8A-498B-ACC1-DC2EFA6E3D36}" type="pres">
      <dgm:prSet presAssocID="{43275D6C-D470-4E2E-96F8-239EECE5D634}" presName="centerShape" presStyleLbl="vennNode1" presStyleIdx="0" presStyleCnt="7"/>
      <dgm:spPr/>
      <dgm:t>
        <a:bodyPr/>
        <a:lstStyle/>
        <a:p>
          <a:endParaRPr lang="sr-Cyrl-RS"/>
        </a:p>
      </dgm:t>
    </dgm:pt>
    <dgm:pt modelId="{63432802-399F-407F-AC10-7219543A0326}" type="pres">
      <dgm:prSet presAssocID="{DB1A1606-130D-4B45-9553-0A0B804495DF}" presName="node" presStyleLbl="vennNode1" presStyleIdx="1" presStyleCnt="7" custScaleX="229611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449BFEB2-6844-4A2C-8DC2-780280CBA079}" type="pres">
      <dgm:prSet presAssocID="{AEA7499A-114B-4146-9776-CDD8ACEC6B39}" presName="node" presStyleLbl="vennNode1" presStyleIdx="2" presStyleCnt="7" custScaleX="227427" custRadScaleRad="135061" custRadScaleInc="18575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9DDE88A7-5745-4E4F-A7A8-F71A4DA0D5F2}" type="pres">
      <dgm:prSet presAssocID="{BF71EFAE-EC9F-46E9-BD2A-1686637595DA}" presName="node" presStyleLbl="vennNode1" presStyleIdx="3" presStyleCnt="7" custScaleX="204924" custRadScaleRad="136130" custRadScaleInc="-19459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72DE4213-15E1-4436-8045-C055E8A54EDE}" type="pres">
      <dgm:prSet presAssocID="{40EF3D92-C4CB-4CBC-8AED-087234C53764}" presName="node" presStyleLbl="vennNode1" presStyleIdx="4" presStyleCnt="7" custScaleX="200239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91CFC9CD-FF79-40EF-A271-A8DBB0423AC2}" type="pres">
      <dgm:prSet presAssocID="{920F0D4F-6C4C-4BE8-9363-F48FBF034871}" presName="node" presStyleLbl="vennNode1" presStyleIdx="5" presStyleCnt="7" custScaleX="226968" custRadScaleRad="142134" custRadScaleInc="15445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FC69A2CE-A671-47B5-8CD8-544465E52E9C}" type="pres">
      <dgm:prSet presAssocID="{15426A40-9AD2-4153-8230-E20BC4B11534}" presName="node" presStyleLbl="vennNode1" presStyleIdx="6" presStyleCnt="7" custScaleX="220594" custRadScaleRad="151504" custRadScaleInc="-24558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</dgm:ptLst>
  <dgm:cxnLst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D7F799D2-0375-4E02-8647-BFAB5F12BC81}" type="presOf" srcId="{BF71EFAE-EC9F-46E9-BD2A-1686637595DA}" destId="{9DDE88A7-5745-4E4F-A7A8-F71A4DA0D5F2}" srcOrd="0" destOrd="0" presId="urn:microsoft.com/office/officeart/2005/8/layout/radial3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98F3D453-4941-4ECF-BC67-6E4D0990DAAE}" type="presOf" srcId="{AEA7499A-114B-4146-9776-CDD8ACEC6B39}" destId="{449BFEB2-6844-4A2C-8DC2-780280CBA079}" srcOrd="0" destOrd="0" presId="urn:microsoft.com/office/officeart/2005/8/layout/radial3"/>
    <dgm:cxn modelId="{5B0DAE24-3B48-4D2A-B97F-AB9026BA1C35}" type="presOf" srcId="{920F0D4F-6C4C-4BE8-9363-F48FBF034871}" destId="{91CFC9CD-FF79-40EF-A271-A8DBB0423AC2}" srcOrd="0" destOrd="0" presId="urn:microsoft.com/office/officeart/2005/8/layout/radial3"/>
    <dgm:cxn modelId="{C96B2985-C471-47CA-83E0-595107FCCB67}" type="presOf" srcId="{15426A40-9AD2-4153-8230-E20BC4B11534}" destId="{FC69A2CE-A671-47B5-8CD8-544465E52E9C}" srcOrd="0" destOrd="0" presId="urn:microsoft.com/office/officeart/2005/8/layout/radial3"/>
    <dgm:cxn modelId="{A4606912-DB46-41FD-B386-C9FC623AF144}" type="presOf" srcId="{691C1FF8-D24B-462D-B13F-4086A7342655}" destId="{E6763EE5-8DA4-47FB-A886-915FA197CAD0}" srcOrd="0" destOrd="0" presId="urn:microsoft.com/office/officeart/2005/8/layout/radial3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09B198C8-E6EF-4BF2-B04A-98A7D3B82C52}" srcId="{43275D6C-D470-4E2E-96F8-239EECE5D634}" destId="{15426A40-9AD2-4153-8230-E20BC4B11534}" srcOrd="5" destOrd="0" parTransId="{A1307EAF-2414-4AFE-BE82-97C79333BAA9}" sibTransId="{869B992E-498B-4FBD-AA48-03E5171031C9}"/>
    <dgm:cxn modelId="{B87B5A62-911B-42CA-8AC2-B2D1D888D334}" type="presOf" srcId="{43275D6C-D470-4E2E-96F8-239EECE5D634}" destId="{AFBC9C78-4E8A-498B-ACC1-DC2EFA6E3D36}" srcOrd="0" destOrd="0" presId="urn:microsoft.com/office/officeart/2005/8/layout/radial3"/>
    <dgm:cxn modelId="{E8DF1FE3-0D4B-4BEB-B640-A48FD8D3DFB2}" type="presOf" srcId="{DB1A1606-130D-4B45-9553-0A0B804495DF}" destId="{63432802-399F-407F-AC10-7219543A0326}" srcOrd="0" destOrd="0" presId="urn:microsoft.com/office/officeart/2005/8/layout/radial3"/>
    <dgm:cxn modelId="{705D8BCA-A875-424B-917F-D801608B9607}" srcId="{43275D6C-D470-4E2E-96F8-239EECE5D634}" destId="{920F0D4F-6C4C-4BE8-9363-F48FBF034871}" srcOrd="4" destOrd="0" parTransId="{43AA7920-B602-4336-8E46-A663A1629DDB}" sibTransId="{5F9FEDD2-AAF1-4278-94C9-B59264FA9EB9}"/>
    <dgm:cxn modelId="{564D1DD7-5598-4132-9FEB-CAF3CF7F037E}" type="presOf" srcId="{40EF3D92-C4CB-4CBC-8AED-087234C53764}" destId="{72DE4213-15E1-4436-8045-C055E8A54EDE}" srcOrd="0" destOrd="0" presId="urn:microsoft.com/office/officeart/2005/8/layout/radial3"/>
    <dgm:cxn modelId="{F086AC0E-3D84-4C76-8F7F-F523F9CDBD70}" type="presParOf" srcId="{E6763EE5-8DA4-47FB-A886-915FA197CAD0}" destId="{1FB746E2-D736-4446-8093-C865FE09A112}" srcOrd="0" destOrd="0" presId="urn:microsoft.com/office/officeart/2005/8/layout/radial3"/>
    <dgm:cxn modelId="{A0DFD386-56EA-43AD-9DC1-9173550B8D5C}" type="presParOf" srcId="{1FB746E2-D736-4446-8093-C865FE09A112}" destId="{AFBC9C78-4E8A-498B-ACC1-DC2EFA6E3D36}" srcOrd="0" destOrd="0" presId="urn:microsoft.com/office/officeart/2005/8/layout/radial3"/>
    <dgm:cxn modelId="{C6764CF8-63DC-46D5-A00C-B89447922C5B}" type="presParOf" srcId="{1FB746E2-D736-4446-8093-C865FE09A112}" destId="{63432802-399F-407F-AC10-7219543A0326}" srcOrd="1" destOrd="0" presId="urn:microsoft.com/office/officeart/2005/8/layout/radial3"/>
    <dgm:cxn modelId="{948AA665-3F3C-4BA7-BAB3-37B883130403}" type="presParOf" srcId="{1FB746E2-D736-4446-8093-C865FE09A112}" destId="{449BFEB2-6844-4A2C-8DC2-780280CBA079}" srcOrd="2" destOrd="0" presId="urn:microsoft.com/office/officeart/2005/8/layout/radial3"/>
    <dgm:cxn modelId="{3ABC7040-0A3C-4E43-AFA7-065B4BDBF3AA}" type="presParOf" srcId="{1FB746E2-D736-4446-8093-C865FE09A112}" destId="{9DDE88A7-5745-4E4F-A7A8-F71A4DA0D5F2}" srcOrd="3" destOrd="0" presId="urn:microsoft.com/office/officeart/2005/8/layout/radial3"/>
    <dgm:cxn modelId="{8D267468-07DD-4154-B1E9-0B88EBDE50B2}" type="presParOf" srcId="{1FB746E2-D736-4446-8093-C865FE09A112}" destId="{72DE4213-15E1-4436-8045-C055E8A54EDE}" srcOrd="4" destOrd="0" presId="urn:microsoft.com/office/officeart/2005/8/layout/radial3"/>
    <dgm:cxn modelId="{A9058956-1F7C-4406-9D38-CD3AE281C4AC}" type="presParOf" srcId="{1FB746E2-D736-4446-8093-C865FE09A112}" destId="{91CFC9CD-FF79-40EF-A271-A8DBB0423AC2}" srcOrd="5" destOrd="0" presId="urn:microsoft.com/office/officeart/2005/8/layout/radial3"/>
    <dgm:cxn modelId="{D2088625-51FA-4A1D-BE8B-DD86A1ED68F1}" type="presParOf" srcId="{1FB746E2-D736-4446-8093-C865FE09A112}" destId="{FC69A2CE-A671-47B5-8CD8-544465E52E9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казне.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за функционисање међумесног превоза и  пољопривредним произвођачима. 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грађана.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Cyrl-R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</dgm:ptLst>
  <dgm:cxnLst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EC0075EB-3DC2-4074-AA80-170858192B86}" type="presOf" srcId="{28888755-727E-436B-B2F2-DA7896544A65}" destId="{9312B733-3AEB-49F6-8245-08553BA2949B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125639C7-B690-4F53-A1C9-BB18BE26EFFF}" type="presOf" srcId="{FE2BA0E8-81AC-463B-B498-EF464F5BCE06}" destId="{9893D59A-7FEC-486D-89C4-D28135F6121C}" srcOrd="0" destOrd="0" presId="urn:diagrams.loki3.com/BracketList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1A66DD3E-AD41-4FBE-A90F-6733EF188F32}" type="presOf" srcId="{26EF48C7-6381-4355-B03F-DD441AE957C7}" destId="{EFAACCF6-3A6A-4536-89B0-F0A7C44F6BE1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CAC21658-3423-481C-AF27-E9996CB921F1}" type="presOf" srcId="{D45E583C-4AAD-40D2-9D24-9A0A68141567}" destId="{7BB6658A-32E0-42C7-B82A-240BF45CF27D}" srcOrd="0" destOrd="0" presId="urn:diagrams.loki3.com/BracketList"/>
    <dgm:cxn modelId="{6CADC6AF-E4D1-4118-B6AD-2936E20B24E4}" type="presOf" srcId="{E1AD8724-28DC-48C5-B75E-B0D1F33E6279}" destId="{939B76D1-BB33-4E50-9ECD-839FB5787B9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92F709B-0D71-4665-94FE-FCFCC1F99F37}" type="presOf" srcId="{48096665-F98A-4372-9642-AA104F5D458A}" destId="{B471A916-B6F4-4017-A447-E2C98CEE19B9}" srcOrd="0" destOrd="0" presId="urn:diagrams.loki3.com/BracketList"/>
    <dgm:cxn modelId="{45E7555C-A21A-4EDC-9BCD-7FDE66998A88}" type="presOf" srcId="{4B4A2A45-FFA7-47F5-A99D-A2DFD7698107}" destId="{9A05939C-6B40-4C32-897A-4A6DC3E71E5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5" loCatId="relationship" qsTypeId="urn:microsoft.com/office/officeart/2005/8/quickstyle/3d4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9ED1A3B2-A381-4201-823D-E4B4F944886D}">
      <dgm:prSet phldrT="[Text]" custT="1"/>
      <dgm:spPr/>
      <dgm:t>
        <a:bodyPr/>
        <a:lstStyle/>
        <a:p>
          <a:r>
            <a:rPr lang="sr-Cyrl-RS" sz="1600" smtClean="0"/>
            <a:t>Укупни расходи и издаци 5.985.902.274 динара</a:t>
          </a:r>
          <a:endParaRPr lang="en-US" sz="1600" dirty="0"/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7091EAC-498C-4E8C-B46B-331B042A0C75}">
      <dgm:prSet phldrT="[Text]" custT="1"/>
      <dgm:spPr/>
      <dgm:t>
        <a:bodyPr/>
        <a:lstStyle/>
        <a:p>
          <a:r>
            <a:rPr lang="ru-RU" sz="1600" smtClean="0"/>
            <a:t>Коришћење роба и услуга 1.342.966.016 динара</a:t>
          </a:r>
          <a:endParaRPr lang="en-US" sz="1600" dirty="0"/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86A1A37-AC61-4EC6-8398-59788F898E91}" type="sibTrans" cxnId="{AE26F329-897E-412E-A92A-D95A8804158B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7D1C9009-9B60-4C15-8E3B-F949FAB90776}">
      <dgm:prSet phldrT="[Text]" phldr="1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75197AC-E7B0-4C26-9D1F-47E47BE7CCEF}" type="parTrans" cxnId="{4E6E6427-5348-4ECF-99CC-46CA5F3BDA5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D56A871-CE7A-4922-AAF9-9D95A29D1039}" type="sibTrans" cxnId="{4E6E6427-5348-4ECF-99CC-46CA5F3BDA5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EBB7508-5593-4665-86D9-67DC9EEDFE00}">
      <dgm:prSet phldrT="[Text]" phldr="1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01D930E-241E-4B8F-9FFE-A12F23D4AE61}" type="parTrans" cxnId="{8AD44159-442C-4DEC-ACDC-2060DD6FE51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C2D30BC-9728-4727-AC9C-7DD1886B66DA}" type="sibTrans" cxnId="{8AD44159-442C-4DEC-ACDC-2060DD6FE51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C185536-47EC-480B-B419-24BC666B206E}">
      <dgm:prSet phldrT="[Text]" phldr="1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3B3845C-4A8E-4186-AC01-CB23C9CE3CE4}" type="parTrans" cxnId="{D6D3D766-AAF1-452B-B7A5-DE64D7EFBD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327DB0-0FCC-45EC-A004-6349AB5E0A19}" type="sibTrans" cxnId="{D6D3D766-AAF1-452B-B7A5-DE64D7EFBD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43B6168-99DB-4C0C-9BE7-E54D7B80C5AD}">
      <dgm:prSet phldrT="[Text]" phldr="1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F98FC42-2370-4FD0-A627-0708511F7F32}" type="parTrans" cxnId="{3DFE3AE5-6DA5-4440-A66F-1437FD4DC5D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5FBDDB6-4174-4619-B543-81DEF6B7716A}" type="sibTrans" cxnId="{3DFE3AE5-6DA5-4440-A66F-1437FD4DC5D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C73436A-3EE6-4AB1-8B81-F0B7414514C2}">
      <dgm:prSet phldrT="[Text]" phldr="1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7F09836-65ED-439A-8E55-BF0FF6A12BA6}" type="parTrans" cxnId="{667A6532-F93A-4FD0-BD4D-A1165020F36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C19F97B-9D99-4777-817C-1695A372D4F1}" type="sibTrans" cxnId="{667A6532-F93A-4FD0-BD4D-A1165020F36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52A865C-AD96-4AB1-8A5C-397B7A7D9B07}">
      <dgm:prSet phldrT="[Text]" phldr="1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C1ADA9-9F6E-4AFC-AE86-4831D523AA38}" type="parTrans" cxnId="{464AEB83-A961-4BF3-980D-8DBCF92646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473CF13-22F0-41AF-BD4E-305659448BE2}" type="sibTrans" cxnId="{464AEB83-A961-4BF3-980D-8DBCF92646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6F0069-43DC-402D-BD84-1006528FCE04}">
      <dgm:prSet custT="1"/>
      <dgm:spPr/>
      <dgm:t>
        <a:bodyPr/>
        <a:lstStyle/>
        <a:p>
          <a:r>
            <a:rPr lang="sr-Cyrl-RS" sz="1600" smtClean="0"/>
            <a:t>Субвенције 116.859.647 динара</a:t>
          </a:r>
          <a:endParaRPr lang="en-US" sz="1600" dirty="0"/>
        </a:p>
      </dgm:t>
    </dgm:pt>
    <dgm:pt modelId="{44D9A023-5F81-4677-8A1D-494A76B02F4A}" type="parTrans" cxnId="{A14346A8-4918-4300-9891-20568D28392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F20664-3F6F-4415-8233-D443550F6854}" type="sibTrans" cxnId="{A14346A8-4918-4300-9891-20568D283921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91651A17-950C-49EC-8C35-2517548AE9E6}">
      <dgm:prSet custT="1"/>
      <dgm:spPr/>
      <dgm:t>
        <a:bodyPr/>
        <a:lstStyle/>
        <a:p>
          <a:r>
            <a:rPr lang="sr-Cyrl-RS" sz="1600" smtClean="0"/>
            <a:t>Капитални издаци 1.914.041.114 динара</a:t>
          </a:r>
          <a:endParaRPr lang="en-US" sz="1600" dirty="0"/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962C693-DF60-43F6-9F43-7615C2E1439A}" type="sibTrans" cxnId="{E14E4EEE-087E-4E8C-92C7-D48A2C2A60C4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3641F520-BAF8-4BA4-A826-44FA753A5F4E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31D6B297-275C-4FAC-A07E-4467512471AD}" type="parTrans" cxnId="{D5A26C81-B5CA-4FF9-85ED-60967857EFA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3B82682-8E0C-4903-98EA-36CBB0B8A63B}" type="sibTrans" cxnId="{D5A26C81-B5CA-4FF9-85ED-60967857EFA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BA9396D-1753-43D3-A703-A75A7C19204B}">
      <dgm:prSet/>
      <dgm:spPr/>
      <dgm:t>
        <a:bodyPr/>
        <a:lstStyle/>
        <a:p>
          <a:endParaRPr lang="sr-Cyrl-RS"/>
        </a:p>
      </dgm:t>
    </dgm:pt>
    <dgm:pt modelId="{FDC0F8DA-00AF-40CD-B616-B7AA7472101C}" type="parTrans" cxnId="{4A16358E-6F75-4AC0-B6E5-E26F15B1A75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69210E2-CDFB-49E6-A3F9-D5A55D2018F0}" type="sibTrans" cxnId="{4A16358E-6F75-4AC0-B6E5-E26F15B1A75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4FD589-26EA-483C-BB5E-C8324A82EAF5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1E312D33-14E1-4B2B-A210-2A735401CE1C}" type="parTrans" cxnId="{B6507D96-25C4-4121-9433-2A113978B78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6E45D53-1277-4C97-8E3B-323B4EBF62F5}" type="sibTrans" cxnId="{B6507D96-25C4-4121-9433-2A113978B78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746DA87-483C-4B84-9A22-BC58F96CB23A}">
      <dgm:prSet custT="1"/>
      <dgm:spPr/>
      <dgm:t>
        <a:bodyPr/>
        <a:lstStyle/>
        <a:p>
          <a:r>
            <a:rPr lang="sr-Cyrl-RS" sz="1600" smtClean="0"/>
            <a:t>Расходи за запослене 623.983.510 динара</a:t>
          </a:r>
          <a:endParaRPr lang="en-US" sz="1600" dirty="0"/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B95B0B9-5D2D-4D1A-A4F8-70F45A0E9738}" type="sibTrans" cxnId="{0F519843-417F-4196-AE51-1E900F71077B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8329AE49-ECD5-4C13-B90F-CA83B6E6F994}">
      <dgm:prSet custT="1"/>
      <dgm:spPr/>
      <dgm:t>
        <a:bodyPr/>
        <a:lstStyle/>
        <a:p>
          <a:r>
            <a:rPr lang="sr-Cyrl-RS" sz="1600" smtClean="0"/>
            <a:t>Социјална помоћ 110.508.796 динара</a:t>
          </a:r>
          <a:endParaRPr lang="en-US" sz="1600" dirty="0"/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B0C477-89B3-4058-B341-9FC9F0AB6BB2}" type="sibTrans" cxnId="{47BC94C2-46D4-453B-A292-6076A9F8EE3B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3FA5C700-C8EE-4CAC-8DA0-0BA7CA952C72}">
      <dgm:prSet custT="1"/>
      <dgm:spPr/>
      <dgm:t>
        <a:bodyPr/>
        <a:lstStyle/>
        <a:p>
          <a:r>
            <a:rPr lang="sr-Cyrl-RS" sz="1600" smtClean="0"/>
            <a:t>Донације и трансфери 682.462.631 динара</a:t>
          </a:r>
          <a:endParaRPr lang="en-US" sz="1600" dirty="0"/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1B610E5-4DC8-4394-A22C-5BBE6CDEE232}" type="sibTrans" cxnId="{3BA8FFD8-B6F3-4518-99B6-8F25F307CF52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ED01A515-5448-4A3E-A2EC-575448D0F5AA}">
      <dgm:prSet custT="1"/>
      <dgm:spPr/>
      <dgm:t>
        <a:bodyPr/>
        <a:lstStyle/>
        <a:p>
          <a:r>
            <a:rPr lang="sr-Cyrl-RS" sz="1600" smtClean="0"/>
            <a:t>Остали расходи 230.377.455 динара</a:t>
          </a:r>
          <a:endParaRPr lang="en-US" sz="1600" dirty="0"/>
        </a:p>
      </dgm:t>
    </dgm:pt>
    <dgm:pt modelId="{3C8BC949-583D-42C4-9E18-497A2FA6C1D3}" type="parTrans" cxnId="{30638209-A4D1-4BFE-943D-C66C72DB50A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658162B-CA61-458F-8F17-E18D499D4DE8}" type="sibTrans" cxnId="{30638209-A4D1-4BFE-943D-C66C72DB50AF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AE26BF5A-34A6-4192-8BEA-D9ECFB941642}">
      <dgm:prSet custT="1"/>
      <dgm:spPr/>
      <dgm:t>
        <a:bodyPr/>
        <a:lstStyle/>
        <a:p>
          <a:r>
            <a:rPr lang="sr-Cyrl-RS" sz="1600" smtClean="0"/>
            <a:t>Средства резерве 76.363.247 динара</a:t>
          </a:r>
          <a:endParaRPr lang="en-US" sz="1600" dirty="0"/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67939D1-3ADF-4276-A6FA-0083CE5DA4FA}" type="sibTrans" cxnId="{C2BA2E7D-A4DC-497F-82AA-B05171512E7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3F5F179-8885-494E-A0AC-FFD73783AD10}">
      <dgm:prSet custT="1"/>
      <dgm:spPr/>
      <dgm:t>
        <a:bodyPr/>
        <a:lstStyle/>
        <a:p>
          <a:r>
            <a:rPr lang="sr-Cyrl-RS" sz="1600" smtClean="0"/>
            <a:t>Отплата главнице 650.000 динара</a:t>
          </a:r>
          <a:endParaRPr lang="en-US" sz="1600" dirty="0"/>
        </a:p>
      </dgm:t>
    </dgm:pt>
    <dgm:pt modelId="{2B954E23-BDC0-46AB-9262-60591C473B0E}" type="parTrans" cxnId="{AB107E3B-1513-49C5-9A08-D30D0A9A0739}">
      <dgm:prSet/>
      <dgm:spPr/>
      <dgm:t>
        <a:bodyPr/>
        <a:lstStyle/>
        <a:p>
          <a:endParaRPr lang="sr-Cyrl-RS">
            <a:solidFill>
              <a:schemeClr val="tx1"/>
            </a:solidFill>
          </a:endParaRPr>
        </a:p>
      </dgm:t>
    </dgm:pt>
    <dgm:pt modelId="{80A33ED6-EF41-4B71-8F56-519F4A896BF6}" type="sibTrans" cxnId="{AB107E3B-1513-49C5-9A08-D30D0A9A0739}">
      <dgm:prSet/>
      <dgm:spPr/>
      <dgm:t>
        <a:bodyPr/>
        <a:lstStyle/>
        <a:p>
          <a:endParaRPr lang="sr-Cyrl-RS">
            <a:solidFill>
              <a:schemeClr val="tx1"/>
            </a:solidFill>
          </a:endParaRPr>
        </a:p>
      </dgm:t>
    </dgm:pt>
    <dgm:pt modelId="{78C7C96E-8EDB-4476-9786-7389C4AFA3F9}">
      <dgm:prSet custT="1"/>
      <dgm:spPr/>
      <dgm:t>
        <a:bodyPr/>
        <a:lstStyle/>
        <a:p>
          <a:r>
            <a:rPr lang="sr-Cyrl-RS" sz="1500" smtClean="0"/>
            <a:t>Набавка финансијске имовине 887.689.858 динара</a:t>
          </a:r>
          <a:endParaRPr lang="en-US" sz="1500" dirty="0"/>
        </a:p>
      </dgm:t>
    </dgm:pt>
    <dgm:pt modelId="{460D7D4A-97DD-43D9-B49C-916D1F9C498B}" type="parTrans" cxnId="{85140D0B-D79A-4831-B729-7E30046558F0}">
      <dgm:prSet/>
      <dgm:spPr/>
      <dgm:t>
        <a:bodyPr/>
        <a:lstStyle/>
        <a:p>
          <a:endParaRPr lang="sr-Cyrl-RS">
            <a:solidFill>
              <a:schemeClr val="tx1"/>
            </a:solidFill>
          </a:endParaRPr>
        </a:p>
      </dgm:t>
    </dgm:pt>
    <dgm:pt modelId="{F9C0F56D-6DC5-48FF-BAF8-2C4EF1CD5652}" type="sibTrans" cxnId="{85140D0B-D79A-4831-B729-7E30046558F0}">
      <dgm:prSet/>
      <dgm:spPr/>
      <dgm:t>
        <a:bodyPr/>
        <a:lstStyle/>
        <a:p>
          <a:endParaRPr lang="sr-Cyrl-RS">
            <a:solidFill>
              <a:schemeClr val="tx1"/>
            </a:solidFill>
          </a:endParaRPr>
        </a:p>
      </dgm:t>
    </dgm:pt>
    <dgm:pt modelId="{65E7D50D-1005-4F91-A125-D577A72CE74B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r-Cyrl-RS"/>
        </a:p>
      </dgm:t>
    </dgm:pt>
    <dgm:pt modelId="{60EAE727-AD6A-4A91-A3F5-1BBBCF4DA6C5}" type="pres">
      <dgm:prSet presAssocID="{9ED1A3B2-A381-4201-823D-E4B4F944886D}" presName="centerShape" presStyleLbl="node0" presStyleIdx="0" presStyleCnt="1" custScaleX="144012" custScaleY="143500"/>
      <dgm:spPr/>
      <dgm:t>
        <a:bodyPr/>
        <a:lstStyle/>
        <a:p>
          <a:endParaRPr lang="sr-Cyrl-RS"/>
        </a:p>
      </dgm:t>
    </dgm:pt>
    <dgm:pt modelId="{690A6F0B-556F-415E-BDA9-EF3E42F113FC}" type="pres">
      <dgm:prSet presAssocID="{5263AC43-AEF9-405C-B9BD-C1E77733E429}" presName="parTrans" presStyleLbl="sibTrans2D1" presStyleIdx="0" presStyleCnt="10" custScaleX="46303" custScaleY="82861" custLinFactNeighborX="4904" custLinFactNeighborY="45635"/>
      <dgm:spPr/>
      <dgm:t>
        <a:bodyPr/>
        <a:lstStyle/>
        <a:p>
          <a:endParaRPr lang="sr-Cyrl-RS"/>
        </a:p>
      </dgm:t>
    </dgm:pt>
    <dgm:pt modelId="{8048F66C-BD40-4690-9A77-336AEDD5F1C5}" type="pres">
      <dgm:prSet presAssocID="{5263AC43-AEF9-405C-B9BD-C1E77733E429}" presName="connectorText" presStyleLbl="sibTrans2D1" presStyleIdx="0" presStyleCnt="10"/>
      <dgm:spPr/>
      <dgm:t>
        <a:bodyPr/>
        <a:lstStyle/>
        <a:p>
          <a:endParaRPr lang="sr-Cyrl-RS"/>
        </a:p>
      </dgm:t>
    </dgm:pt>
    <dgm:pt modelId="{704B2D44-3781-4398-B811-FB22B307B879}" type="pres">
      <dgm:prSet presAssocID="{A7091EAC-498C-4E8C-B46B-331B042A0C75}" presName="node" presStyleLbl="node1" presStyleIdx="0" presStyleCnt="10" custScaleX="276572" custScaleY="92210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697B6C48-7DA3-4E13-BFED-66692681ADDC}" type="pres">
      <dgm:prSet presAssocID="{6970CC38-AACF-4350-BF4D-BD796B05B1FA}" presName="parTrans" presStyleLbl="sibTrans2D1" presStyleIdx="1" presStyleCnt="10" custAng="20413915" custScaleX="33493" custScaleY="82861" custLinFactNeighborX="-70112" custLinFactNeighborY="-21717"/>
      <dgm:spPr/>
      <dgm:t>
        <a:bodyPr/>
        <a:lstStyle/>
        <a:p>
          <a:endParaRPr lang="sr-Cyrl-RS"/>
        </a:p>
      </dgm:t>
    </dgm:pt>
    <dgm:pt modelId="{6273DC78-598A-40C2-AA88-40AAAD05A1AA}" type="pres">
      <dgm:prSet presAssocID="{6970CC38-AACF-4350-BF4D-BD796B05B1FA}" presName="connectorText" presStyleLbl="sibTrans2D1" presStyleIdx="1" presStyleCnt="10"/>
      <dgm:spPr/>
      <dgm:t>
        <a:bodyPr/>
        <a:lstStyle/>
        <a:p>
          <a:endParaRPr lang="sr-Cyrl-RS"/>
        </a:p>
      </dgm:t>
    </dgm:pt>
    <dgm:pt modelId="{E8E9783B-0C40-4612-8E2D-5448181BEA88}" type="pres">
      <dgm:prSet presAssocID="{3FA5C700-C8EE-4CAC-8DA0-0BA7CA952C72}" presName="node" presStyleLbl="node1" presStyleIdx="1" presStyleCnt="10" custScaleX="293527" custScaleY="92210" custRadScaleRad="128676" custRadScaleInc="122016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71EF7C3E-090A-4455-A0B6-B5E3DF7570EC}" type="pres">
      <dgm:prSet presAssocID="{8A92D324-8EB2-4984-ADCB-62EACF9FECFF}" presName="parTrans" presStyleLbl="sibTrans2D1" presStyleIdx="2" presStyleCnt="10" custScaleY="82861" custLinFactNeighborX="-27627" custLinFactNeighborY="-49358"/>
      <dgm:spPr/>
      <dgm:t>
        <a:bodyPr/>
        <a:lstStyle/>
        <a:p>
          <a:endParaRPr lang="sr-Cyrl-RS"/>
        </a:p>
      </dgm:t>
    </dgm:pt>
    <dgm:pt modelId="{AFEAA625-A5CA-48C9-916E-DBC19E35FE42}" type="pres">
      <dgm:prSet presAssocID="{8A92D324-8EB2-4984-ADCB-62EACF9FECFF}" presName="connectorText" presStyleLbl="sibTrans2D1" presStyleIdx="2" presStyleCnt="10"/>
      <dgm:spPr/>
      <dgm:t>
        <a:bodyPr/>
        <a:lstStyle/>
        <a:p>
          <a:endParaRPr lang="sr-Cyrl-RS"/>
        </a:p>
      </dgm:t>
    </dgm:pt>
    <dgm:pt modelId="{B974FF55-069B-4CAC-B05D-BD4E5F4F0BC2}" type="pres">
      <dgm:prSet presAssocID="{4746DA87-483C-4B84-9A22-BC58F96CB23A}" presName="node" presStyleLbl="node1" presStyleIdx="2" presStyleCnt="10" custScaleX="272013" custScaleY="92210" custRadScaleRad="121911" custRadScaleInc="48453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3F2C0806-1101-4C84-96DB-3BC1587D1D8A}" type="pres">
      <dgm:prSet presAssocID="{6A3537F1-6C7A-4D5E-9BC9-14D14BE7BA95}" presName="parTrans" presStyleLbl="sibTrans2D1" presStyleIdx="3" presStyleCnt="10" custAng="900000" custScaleX="70025" custScaleY="82861" custLinFactNeighborX="-22589" custLinFactNeighborY="14304"/>
      <dgm:spPr/>
      <dgm:t>
        <a:bodyPr/>
        <a:lstStyle/>
        <a:p>
          <a:endParaRPr lang="sr-Cyrl-RS"/>
        </a:p>
      </dgm:t>
    </dgm:pt>
    <dgm:pt modelId="{20A58B85-3F06-4C2A-A06E-7079C684262C}" type="pres">
      <dgm:prSet presAssocID="{6A3537F1-6C7A-4D5E-9BC9-14D14BE7BA95}" presName="connectorText" presStyleLbl="sibTrans2D1" presStyleIdx="3" presStyleCnt="10"/>
      <dgm:spPr/>
      <dgm:t>
        <a:bodyPr/>
        <a:lstStyle/>
        <a:p>
          <a:endParaRPr lang="sr-Cyrl-RS"/>
        </a:p>
      </dgm:t>
    </dgm:pt>
    <dgm:pt modelId="{40432FE9-CEAD-4BFB-B3D8-AF6D293FC686}" type="pres">
      <dgm:prSet presAssocID="{8329AE49-ECD5-4C13-B90F-CA83B6E6F994}" presName="node" presStyleLbl="node1" presStyleIdx="3" presStyleCnt="10" custScaleX="293527" custScaleY="92210" custRadScaleRad="124406" custRadScaleInc="-29809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AF785882-7168-41BB-B54D-0BF774C84E72}" type="pres">
      <dgm:prSet presAssocID="{44D9A023-5F81-4677-8A1D-494A76B02F4A}" presName="parTrans" presStyleLbl="sibTrans2D1" presStyleIdx="4" presStyleCnt="10" custScaleX="33904" custScaleY="82861" custLinFactNeighborX="-82641" custLinFactNeighborY="22909"/>
      <dgm:spPr/>
      <dgm:t>
        <a:bodyPr/>
        <a:lstStyle/>
        <a:p>
          <a:endParaRPr lang="sr-Cyrl-RS"/>
        </a:p>
      </dgm:t>
    </dgm:pt>
    <dgm:pt modelId="{FF99EAAD-6ADB-4B05-A042-7F8C11353B2B}" type="pres">
      <dgm:prSet presAssocID="{44D9A023-5F81-4677-8A1D-494A76B02F4A}" presName="connectorText" presStyleLbl="sibTrans2D1" presStyleIdx="4" presStyleCnt="10"/>
      <dgm:spPr/>
      <dgm:t>
        <a:bodyPr/>
        <a:lstStyle/>
        <a:p>
          <a:endParaRPr lang="sr-Cyrl-RS"/>
        </a:p>
      </dgm:t>
    </dgm:pt>
    <dgm:pt modelId="{16CC8C8D-1D3E-4AFE-9B84-39FC4A67B66B}" type="pres">
      <dgm:prSet presAssocID="{9C6F0069-43DC-402D-BD84-1006528FCE04}" presName="node" presStyleLbl="node1" presStyleIdx="4" presStyleCnt="10" custScaleX="293527" custScaleY="92210" custRadScaleRad="126827" custRadScaleInc="-112274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0AA39751-C88C-4983-A4E0-A584409E4C8F}" type="pres">
      <dgm:prSet presAssocID="{3C8BC949-583D-42C4-9E18-497A2FA6C1D3}" presName="parTrans" presStyleLbl="sibTrans2D1" presStyleIdx="5" presStyleCnt="10" custScaleX="46303" custScaleY="82861" custLinFactNeighborX="4903" custLinFactNeighborY="-32941"/>
      <dgm:spPr/>
      <dgm:t>
        <a:bodyPr/>
        <a:lstStyle/>
        <a:p>
          <a:endParaRPr lang="sr-Cyrl-RS"/>
        </a:p>
      </dgm:t>
    </dgm:pt>
    <dgm:pt modelId="{BEF87591-3455-4A1C-95FA-53786C0A5C3E}" type="pres">
      <dgm:prSet presAssocID="{3C8BC949-583D-42C4-9E18-497A2FA6C1D3}" presName="connectorText" presStyleLbl="sibTrans2D1" presStyleIdx="5" presStyleCnt="10"/>
      <dgm:spPr/>
      <dgm:t>
        <a:bodyPr/>
        <a:lstStyle/>
        <a:p>
          <a:endParaRPr lang="sr-Cyrl-RS"/>
        </a:p>
      </dgm:t>
    </dgm:pt>
    <dgm:pt modelId="{36C564E6-FABC-4394-8E4B-B0DCA468B12F}" type="pres">
      <dgm:prSet presAssocID="{ED01A515-5448-4A3E-A2EC-575448D0F5AA}" presName="node" presStyleLbl="node1" presStyleIdx="5" presStyleCnt="10" custScaleX="293527" custScaleY="92210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927A6D82-9E56-48EA-8250-B8BE59C6BFFD}" type="pres">
      <dgm:prSet presAssocID="{053AEA0B-0F73-4DAC-9295-FCA55D0C5C5A}" presName="parTrans" presStyleLbl="sibTrans2D1" presStyleIdx="6" presStyleCnt="10" custScaleX="33291" custScaleY="82861" custLinFactNeighborX="84828" custLinFactNeighborY="37584"/>
      <dgm:spPr/>
      <dgm:t>
        <a:bodyPr/>
        <a:lstStyle/>
        <a:p>
          <a:endParaRPr lang="sr-Cyrl-RS"/>
        </a:p>
      </dgm:t>
    </dgm:pt>
    <dgm:pt modelId="{B2729E3C-B143-48BE-A9D8-B75794F0B57B}" type="pres">
      <dgm:prSet presAssocID="{053AEA0B-0F73-4DAC-9295-FCA55D0C5C5A}" presName="connectorText" presStyleLbl="sibTrans2D1" presStyleIdx="6" presStyleCnt="10"/>
      <dgm:spPr/>
      <dgm:t>
        <a:bodyPr/>
        <a:lstStyle/>
        <a:p>
          <a:endParaRPr lang="sr-Cyrl-RS"/>
        </a:p>
      </dgm:t>
    </dgm:pt>
    <dgm:pt modelId="{2294EA84-1E69-4955-BDD1-DC581C2815F3}" type="pres">
      <dgm:prSet presAssocID="{AE26BF5A-34A6-4192-8BEA-D9ECFB941642}" presName="node" presStyleLbl="node1" presStyleIdx="6" presStyleCnt="10" custScaleX="293527" custScaleY="92210" custRadScaleRad="127618" custRadScaleInc="111466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5E65F292-BC31-40D6-9015-8329C786565A}" type="pres">
      <dgm:prSet presAssocID="{842A79D3-4827-4424-A76D-539154392405}" presName="parTrans" presStyleLbl="sibTrans2D1" presStyleIdx="7" presStyleCnt="10" custScaleX="76683" custScaleY="82861" custLinFactNeighborX="27573" custLinFactNeighborY="12744"/>
      <dgm:spPr/>
      <dgm:t>
        <a:bodyPr/>
        <a:lstStyle/>
        <a:p>
          <a:endParaRPr lang="sr-Cyrl-RS"/>
        </a:p>
      </dgm:t>
    </dgm:pt>
    <dgm:pt modelId="{1068A880-ACAD-4ED8-86A7-4E81FA7633E0}" type="pres">
      <dgm:prSet presAssocID="{842A79D3-4827-4424-A76D-539154392405}" presName="connectorText" presStyleLbl="sibTrans2D1" presStyleIdx="7" presStyleCnt="10"/>
      <dgm:spPr/>
      <dgm:t>
        <a:bodyPr/>
        <a:lstStyle/>
        <a:p>
          <a:endParaRPr lang="sr-Cyrl-RS"/>
        </a:p>
      </dgm:t>
    </dgm:pt>
    <dgm:pt modelId="{AE79641B-97EE-4E00-9064-ADC164338C95}" type="pres">
      <dgm:prSet presAssocID="{91651A17-950C-49EC-8C35-2517548AE9E6}" presName="node" presStyleLbl="node1" presStyleIdx="7" presStyleCnt="10" custScaleX="293527" custScaleY="92210" custRadScaleRad="122024" custRadScaleInc="28415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EEF418F1-5D5C-44FF-A631-72FD33626A0F}" type="pres">
      <dgm:prSet presAssocID="{2B954E23-BDC0-46AB-9262-60591C473B0E}" presName="parTrans" presStyleLbl="sibTrans2D1" presStyleIdx="8" presStyleCnt="10" custScaleX="80594" custScaleY="82861" custLinFactNeighborX="32532" custLinFactNeighborY="-49660"/>
      <dgm:spPr/>
      <dgm:t>
        <a:bodyPr/>
        <a:lstStyle/>
        <a:p>
          <a:endParaRPr lang="sr-Cyrl-RS"/>
        </a:p>
      </dgm:t>
    </dgm:pt>
    <dgm:pt modelId="{D68C597B-B9B0-4D7A-87AE-DF193229DBBF}" type="pres">
      <dgm:prSet presAssocID="{2B954E23-BDC0-46AB-9262-60591C473B0E}" presName="connectorText" presStyleLbl="sibTrans2D1" presStyleIdx="8" presStyleCnt="10"/>
      <dgm:spPr/>
      <dgm:t>
        <a:bodyPr/>
        <a:lstStyle/>
        <a:p>
          <a:endParaRPr lang="sr-Cyrl-RS"/>
        </a:p>
      </dgm:t>
    </dgm:pt>
    <dgm:pt modelId="{6BA66504-B16D-45D3-BA38-0D39426E3943}" type="pres">
      <dgm:prSet presAssocID="{43F5F179-8885-494E-A0AC-FFD73783AD10}" presName="node" presStyleLbl="node1" presStyleIdx="8" presStyleCnt="10" custScaleX="280913" custScaleY="92210" custRadScaleRad="123869" custRadScaleInc="-49275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7CEADA6C-48B9-42F0-844F-EEE916A73E0C}" type="pres">
      <dgm:prSet presAssocID="{460D7D4A-97DD-43D9-B49C-916D1F9C498B}" presName="parTrans" presStyleLbl="sibTrans2D1" presStyleIdx="9" presStyleCnt="10" custScaleX="32375" custScaleY="82861" custLinFactNeighborX="70361" custLinFactNeighborY="-2651"/>
      <dgm:spPr/>
      <dgm:t>
        <a:bodyPr/>
        <a:lstStyle/>
        <a:p>
          <a:endParaRPr lang="sr-Cyrl-RS"/>
        </a:p>
      </dgm:t>
    </dgm:pt>
    <dgm:pt modelId="{372B5699-54B3-4D35-BD83-DAD71B1B0EC0}" type="pres">
      <dgm:prSet presAssocID="{460D7D4A-97DD-43D9-B49C-916D1F9C498B}" presName="connectorText" presStyleLbl="sibTrans2D1" presStyleIdx="9" presStyleCnt="10"/>
      <dgm:spPr/>
      <dgm:t>
        <a:bodyPr/>
        <a:lstStyle/>
        <a:p>
          <a:endParaRPr lang="sr-Cyrl-RS"/>
        </a:p>
      </dgm:t>
    </dgm:pt>
    <dgm:pt modelId="{810F3256-1214-4FD4-B0F5-4121F7F4F2C5}" type="pres">
      <dgm:prSet presAssocID="{78C7C96E-8EDB-4476-9786-7389C4AFA3F9}" presName="node" presStyleLbl="node1" presStyleIdx="9" presStyleCnt="10" custScaleX="293527" custScaleY="92210" custRadScaleRad="129395" custRadScaleInc="-118430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</dgm:ptLst>
  <dgm:cxnLst>
    <dgm:cxn modelId="{1128C79C-76A2-461B-B4C3-43F6CEF0027A}" type="presOf" srcId="{44D9A023-5F81-4677-8A1D-494A76B02F4A}" destId="{FF99EAAD-6ADB-4B05-A042-7F8C11353B2B}" srcOrd="1" destOrd="0" presId="urn:microsoft.com/office/officeart/2005/8/layout/radial5"/>
    <dgm:cxn modelId="{2FA06AF7-FEAC-4DDB-AF0D-02330860640B}" type="presOf" srcId="{3C8BC949-583D-42C4-9E18-497A2FA6C1D3}" destId="{0AA39751-C88C-4983-A4E0-A584409E4C8F}" srcOrd="0" destOrd="0" presId="urn:microsoft.com/office/officeart/2005/8/layout/radial5"/>
    <dgm:cxn modelId="{0C92A7A8-287D-4819-885E-0B64CA4CBB92}" type="presOf" srcId="{A7091EAC-498C-4E8C-B46B-331B042A0C75}" destId="{704B2D44-3781-4398-B811-FB22B307B879}" srcOrd="0" destOrd="0" presId="urn:microsoft.com/office/officeart/2005/8/layout/radial5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AB107E3B-1513-49C5-9A08-D30D0A9A0739}" srcId="{9ED1A3B2-A381-4201-823D-E4B4F944886D}" destId="{43F5F179-8885-494E-A0AC-FFD73783AD10}" srcOrd="8" destOrd="0" parTransId="{2B954E23-BDC0-46AB-9262-60591C473B0E}" sibTransId="{80A33ED6-EF41-4B71-8F56-519F4A896BF6}"/>
    <dgm:cxn modelId="{E368D0AA-C5C1-41C6-A220-81AC9C0640A8}" type="presOf" srcId="{4746DA87-483C-4B84-9A22-BC58F96CB23A}" destId="{B974FF55-069B-4CAC-B05D-BD4E5F4F0BC2}" srcOrd="0" destOrd="0" presId="urn:microsoft.com/office/officeart/2005/8/layout/radial5"/>
    <dgm:cxn modelId="{8AD44159-442C-4DEC-ACDC-2060DD6FE511}" srcId="{7D1C9009-9B60-4C15-8E3B-F949FAB90776}" destId="{BEBB7508-5593-4665-86D9-67DC9EEDFE00}" srcOrd="0" destOrd="0" parTransId="{C01D930E-241E-4B8F-9FFE-A12F23D4AE61}" sibTransId="{8C2D30BC-9728-4727-AC9C-7DD1886B66DA}"/>
    <dgm:cxn modelId="{F3624CBC-CEB0-4258-8111-8FF5648141F8}" type="presOf" srcId="{AE26BF5A-34A6-4192-8BEA-D9ECFB941642}" destId="{2294EA84-1E69-4955-BDD1-DC581C2815F3}" srcOrd="0" destOrd="0" presId="urn:microsoft.com/office/officeart/2005/8/layout/radial5"/>
    <dgm:cxn modelId="{4E6E6427-5348-4ECF-99CC-46CA5F3BDA5F}" srcId="{B1BE2A8E-285E-4C69-9BFF-CE48B252AA50}" destId="{7D1C9009-9B60-4C15-8E3B-F949FAB90776}" srcOrd="4" destOrd="0" parTransId="{E75197AC-E7B0-4C26-9D1F-47E47BE7CCEF}" sibTransId="{9D56A871-CE7A-4922-AAF9-9D95A29D1039}"/>
    <dgm:cxn modelId="{B6507D96-25C4-4121-9433-2A113978B784}" srcId="{B1BE2A8E-285E-4C69-9BFF-CE48B252AA50}" destId="{C64FD589-26EA-483C-BB5E-C8324A82EAF5}" srcOrd="2" destOrd="0" parTransId="{1E312D33-14E1-4B2B-A210-2A735401CE1C}" sibTransId="{46E45D53-1277-4C97-8E3B-323B4EBF62F5}"/>
    <dgm:cxn modelId="{464AEB83-A961-4BF3-980D-8DBCF9264695}" srcId="{343B6168-99DB-4C0C-9BE7-E54D7B80C5AD}" destId="{352A865C-AD96-4AB1-8A5C-397B7A7D9B07}" srcOrd="1" destOrd="0" parTransId="{7EC1ADA9-9F6E-4AFC-AE86-4831D523AA38}" sibTransId="{7473CF13-22F0-41AF-BD4E-305659448BE2}"/>
    <dgm:cxn modelId="{2DE0399E-B511-4C66-984E-CCBAD164D387}" type="presOf" srcId="{B1BE2A8E-285E-4C69-9BFF-CE48B252AA50}" destId="{65E7D50D-1005-4F91-A125-D577A72CE74B}" srcOrd="0" destOrd="0" presId="urn:microsoft.com/office/officeart/2005/8/layout/radial5"/>
    <dgm:cxn modelId="{4A16358E-6F75-4AC0-B6E5-E26F15B1A750}" srcId="{B1BE2A8E-285E-4C69-9BFF-CE48B252AA50}" destId="{3BA9396D-1753-43D3-A703-A75A7C19204B}" srcOrd="1" destOrd="0" parTransId="{FDC0F8DA-00AF-40CD-B616-B7AA7472101C}" sibTransId="{869210E2-CDFB-49E6-A3F9-D5A55D2018F0}"/>
    <dgm:cxn modelId="{67130BFD-4824-4936-A390-EA3687E3A88A}" type="presOf" srcId="{2B954E23-BDC0-46AB-9262-60591C473B0E}" destId="{EEF418F1-5D5C-44FF-A631-72FD33626A0F}" srcOrd="0" destOrd="0" presId="urn:microsoft.com/office/officeart/2005/8/layout/radial5"/>
    <dgm:cxn modelId="{E14E4EEE-087E-4E8C-92C7-D48A2C2A60C4}" srcId="{9ED1A3B2-A381-4201-823D-E4B4F944886D}" destId="{91651A17-950C-49EC-8C35-2517548AE9E6}" srcOrd="7" destOrd="0" parTransId="{842A79D3-4827-4424-A76D-539154392405}" sibTransId="{8962C693-DF60-43F6-9F43-7615C2E1439A}"/>
    <dgm:cxn modelId="{35B03B55-CF6E-429C-9E2D-C6A58D362DFC}" type="presOf" srcId="{ED01A515-5448-4A3E-A2EC-575448D0F5AA}" destId="{36C564E6-FABC-4394-8E4B-B0DCA468B12F}" srcOrd="0" destOrd="0" presId="urn:microsoft.com/office/officeart/2005/8/layout/radial5"/>
    <dgm:cxn modelId="{CDCE070F-4A6E-4A12-B656-7B6F3D0454F9}" type="presOf" srcId="{44D9A023-5F81-4677-8A1D-494A76B02F4A}" destId="{AF785882-7168-41BB-B54D-0BF774C84E72}" srcOrd="0" destOrd="0" presId="urn:microsoft.com/office/officeart/2005/8/layout/radial5"/>
    <dgm:cxn modelId="{D793BC4A-587A-4147-B84F-2BB2315DF06D}" type="presOf" srcId="{8A92D324-8EB2-4984-ADCB-62EACF9FECFF}" destId="{AFEAA625-A5CA-48C9-916E-DBC19E35FE42}" srcOrd="1" destOrd="0" presId="urn:microsoft.com/office/officeart/2005/8/layout/radial5"/>
    <dgm:cxn modelId="{667A6532-F93A-4FD0-BD4D-A1165020F36F}" srcId="{343B6168-99DB-4C0C-9BE7-E54D7B80C5AD}" destId="{AC73436A-3EE6-4AB1-8B81-F0B7414514C2}" srcOrd="0" destOrd="0" parTransId="{67F09836-65ED-439A-8E55-BF0FF6A12BA6}" sibTransId="{6C19F97B-9D99-4777-817C-1695A372D4F1}"/>
    <dgm:cxn modelId="{8728ED92-116E-4ABE-9A1E-9B0EA55D050E}" type="presOf" srcId="{3FA5C700-C8EE-4CAC-8DA0-0BA7CA952C72}" destId="{E8E9783B-0C40-4612-8E2D-5448181BEA88}" srcOrd="0" destOrd="0" presId="urn:microsoft.com/office/officeart/2005/8/layout/radial5"/>
    <dgm:cxn modelId="{C22D4C60-0DA8-49D6-9430-B580963E7E72}" type="presOf" srcId="{460D7D4A-97DD-43D9-B49C-916D1F9C498B}" destId="{372B5699-54B3-4D35-BD83-DAD71B1B0EC0}" srcOrd="1" destOrd="0" presId="urn:microsoft.com/office/officeart/2005/8/layout/radial5"/>
    <dgm:cxn modelId="{C2BA2E7D-A4DC-497F-82AA-B05171512E7B}" srcId="{9ED1A3B2-A381-4201-823D-E4B4F944886D}" destId="{AE26BF5A-34A6-4192-8BEA-D9ECFB941642}" srcOrd="6" destOrd="0" parTransId="{053AEA0B-0F73-4DAC-9295-FCA55D0C5C5A}" sibTransId="{F67939D1-3ADF-4276-A6FA-0083CE5DA4FA}"/>
    <dgm:cxn modelId="{5B94A5F7-7C2E-4C57-B0C8-AF90BBD4B77A}" type="presOf" srcId="{5263AC43-AEF9-405C-B9BD-C1E77733E429}" destId="{8048F66C-BD40-4690-9A77-336AEDD5F1C5}" srcOrd="1" destOrd="0" presId="urn:microsoft.com/office/officeart/2005/8/layout/radial5"/>
    <dgm:cxn modelId="{3DFE3AE5-6DA5-4440-A66F-1437FD4DC5D4}" srcId="{B1BE2A8E-285E-4C69-9BFF-CE48B252AA50}" destId="{343B6168-99DB-4C0C-9BE7-E54D7B80C5AD}" srcOrd="5" destOrd="0" parTransId="{6F98FC42-2370-4FD0-A627-0708511F7F32}" sibTransId="{95FBDDB6-4174-4619-B543-81DEF6B7716A}"/>
    <dgm:cxn modelId="{47BC94C2-46D4-453B-A292-6076A9F8EE3B}" srcId="{9ED1A3B2-A381-4201-823D-E4B4F944886D}" destId="{8329AE49-ECD5-4C13-B90F-CA83B6E6F994}" srcOrd="3" destOrd="0" parTransId="{6A3537F1-6C7A-4D5E-9BC9-14D14BE7BA95}" sibTransId="{9CB0C477-89B3-4058-B341-9FC9F0AB6BB2}"/>
    <dgm:cxn modelId="{2FEC038A-4A7E-4141-A670-2719281AE066}" type="presOf" srcId="{3C8BC949-583D-42C4-9E18-497A2FA6C1D3}" destId="{BEF87591-3455-4A1C-95FA-53786C0A5C3E}" srcOrd="1" destOrd="0" presId="urn:microsoft.com/office/officeart/2005/8/layout/radial5"/>
    <dgm:cxn modelId="{9F8EA8E9-9A30-410A-B13A-BE76655FE450}" type="presOf" srcId="{5263AC43-AEF9-405C-B9BD-C1E77733E429}" destId="{690A6F0B-556F-415E-BDA9-EF3E42F113FC}" srcOrd="0" destOrd="0" presId="urn:microsoft.com/office/officeart/2005/8/layout/radial5"/>
    <dgm:cxn modelId="{A2B9C184-EB4D-4DC6-8335-65924CE65116}" type="presOf" srcId="{6A3537F1-6C7A-4D5E-9BC9-14D14BE7BA95}" destId="{20A58B85-3F06-4C2A-A06E-7079C684262C}" srcOrd="1" destOrd="0" presId="urn:microsoft.com/office/officeart/2005/8/layout/radial5"/>
    <dgm:cxn modelId="{DAC4F820-F8B5-4D4C-AF78-722709E3A962}" type="presOf" srcId="{6970CC38-AACF-4350-BF4D-BD796B05B1FA}" destId="{697B6C48-7DA3-4E13-BFED-66692681ADDC}" srcOrd="0" destOrd="0" presId="urn:microsoft.com/office/officeart/2005/8/layout/radial5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D3268F17-DB90-4698-8B33-9B6191EC1D11}" type="presOf" srcId="{460D7D4A-97DD-43D9-B49C-916D1F9C498B}" destId="{7CEADA6C-48B9-42F0-844F-EEE916A73E0C}" srcOrd="0" destOrd="0" presId="urn:microsoft.com/office/officeart/2005/8/layout/radial5"/>
    <dgm:cxn modelId="{85140D0B-D79A-4831-B729-7E30046558F0}" srcId="{9ED1A3B2-A381-4201-823D-E4B4F944886D}" destId="{78C7C96E-8EDB-4476-9786-7389C4AFA3F9}" srcOrd="9" destOrd="0" parTransId="{460D7D4A-97DD-43D9-B49C-916D1F9C498B}" sibTransId="{F9C0F56D-6DC5-48FF-BAF8-2C4EF1CD5652}"/>
    <dgm:cxn modelId="{800F838E-B9B1-4014-9930-896361B9C191}" type="presOf" srcId="{78C7C96E-8EDB-4476-9786-7389C4AFA3F9}" destId="{810F3256-1214-4FD4-B0F5-4121F7F4F2C5}" srcOrd="0" destOrd="0" presId="urn:microsoft.com/office/officeart/2005/8/layout/radial5"/>
    <dgm:cxn modelId="{FAF029E6-2034-422D-83AE-3D9C1075EB26}" type="presOf" srcId="{053AEA0B-0F73-4DAC-9295-FCA55D0C5C5A}" destId="{927A6D82-9E56-48EA-8250-B8BE59C6BFFD}" srcOrd="0" destOrd="0" presId="urn:microsoft.com/office/officeart/2005/8/layout/radial5"/>
    <dgm:cxn modelId="{2E5E198C-5E87-474A-B820-33C53BA8FD0A}" type="presOf" srcId="{2B954E23-BDC0-46AB-9262-60591C473B0E}" destId="{D68C597B-B9B0-4D7A-87AE-DF193229DBBF}" srcOrd="1" destOrd="0" presId="urn:microsoft.com/office/officeart/2005/8/layout/radial5"/>
    <dgm:cxn modelId="{8352F91C-B491-4E3A-A975-417779D6B90A}" type="presOf" srcId="{43F5F179-8885-494E-A0AC-FFD73783AD10}" destId="{6BA66504-B16D-45D3-BA38-0D39426E3943}" srcOrd="0" destOrd="0" presId="urn:microsoft.com/office/officeart/2005/8/layout/radial5"/>
    <dgm:cxn modelId="{52B2096B-5C4A-49D3-9DBB-20FB6828E0B6}" type="presOf" srcId="{6970CC38-AACF-4350-BF4D-BD796B05B1FA}" destId="{6273DC78-598A-40C2-AA88-40AAAD05A1AA}" srcOrd="1" destOrd="0" presId="urn:microsoft.com/office/officeart/2005/8/layout/radial5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A14346A8-4918-4300-9891-20568D283921}" srcId="{9ED1A3B2-A381-4201-823D-E4B4F944886D}" destId="{9C6F0069-43DC-402D-BD84-1006528FCE04}" srcOrd="4" destOrd="0" parTransId="{44D9A023-5F81-4677-8A1D-494A76B02F4A}" sibTransId="{9FF20664-3F6F-4415-8233-D443550F6854}"/>
    <dgm:cxn modelId="{0F519843-417F-4196-AE51-1E900F71077B}" srcId="{9ED1A3B2-A381-4201-823D-E4B4F944886D}" destId="{4746DA87-483C-4B84-9A22-BC58F96CB23A}" srcOrd="2" destOrd="0" parTransId="{8A92D324-8EB2-4984-ADCB-62EACF9FECFF}" sibTransId="{DB95B0B9-5D2D-4D1A-A4F8-70F45A0E9738}"/>
    <dgm:cxn modelId="{1B7BA57F-7196-4B41-A6DC-F82450B2ED3C}" type="presOf" srcId="{8A92D324-8EB2-4984-ADCB-62EACF9FECFF}" destId="{71EF7C3E-090A-4455-A0B6-B5E3DF7570EC}" srcOrd="0" destOrd="0" presId="urn:microsoft.com/office/officeart/2005/8/layout/radial5"/>
    <dgm:cxn modelId="{AE8BB477-3613-4A71-8E26-03BF03E52E35}" type="presOf" srcId="{9C6F0069-43DC-402D-BD84-1006528FCE04}" destId="{16CC8C8D-1D3E-4AFE-9B84-39FC4A67B66B}" srcOrd="0" destOrd="0" presId="urn:microsoft.com/office/officeart/2005/8/layout/radial5"/>
    <dgm:cxn modelId="{F4A02BCB-899C-42BD-9CB4-37159B0BBB09}" type="presOf" srcId="{9ED1A3B2-A381-4201-823D-E4B4F944886D}" destId="{60EAE727-AD6A-4A91-A3F5-1BBBCF4DA6C5}" srcOrd="0" destOrd="0" presId="urn:microsoft.com/office/officeart/2005/8/layout/radial5"/>
    <dgm:cxn modelId="{D6D3D766-AAF1-452B-B7A5-DE64D7EFBDAC}" srcId="{7D1C9009-9B60-4C15-8E3B-F949FAB90776}" destId="{DC185536-47EC-480B-B419-24BC666B206E}" srcOrd="1" destOrd="0" parTransId="{43B3845C-4A8E-4186-AC01-CB23C9CE3CE4}" sibTransId="{FF327DB0-0FCC-45EC-A004-6349AB5E0A19}"/>
    <dgm:cxn modelId="{517A41BF-56AD-4C2B-8A0E-568A190668F9}" type="presOf" srcId="{053AEA0B-0F73-4DAC-9295-FCA55D0C5C5A}" destId="{B2729E3C-B143-48BE-A9D8-B75794F0B57B}" srcOrd="1" destOrd="0" presId="urn:microsoft.com/office/officeart/2005/8/layout/radial5"/>
    <dgm:cxn modelId="{D5A26C81-B5CA-4FF9-85ED-60967857EFA6}" srcId="{B1BE2A8E-285E-4C69-9BFF-CE48B252AA50}" destId="{3641F520-BAF8-4BA4-A826-44FA753A5F4E}" srcOrd="3" destOrd="0" parTransId="{31D6B297-275C-4FAC-A07E-4467512471AD}" sibTransId="{53B82682-8E0C-4903-98EA-36CBB0B8A63B}"/>
    <dgm:cxn modelId="{9C21B68B-C605-4559-98A5-6CB56B19DB56}" type="presOf" srcId="{842A79D3-4827-4424-A76D-539154392405}" destId="{5E65F292-BC31-40D6-9015-8329C786565A}" srcOrd="0" destOrd="0" presId="urn:microsoft.com/office/officeart/2005/8/layout/radial5"/>
    <dgm:cxn modelId="{59D01BB1-E881-4E8E-BE9F-4A70940DA702}" type="presOf" srcId="{91651A17-950C-49EC-8C35-2517548AE9E6}" destId="{AE79641B-97EE-4E00-9064-ADC164338C95}" srcOrd="0" destOrd="0" presId="urn:microsoft.com/office/officeart/2005/8/layout/radial5"/>
    <dgm:cxn modelId="{50679B7A-B44B-409A-B05F-A575AB395EF0}" type="presOf" srcId="{842A79D3-4827-4424-A76D-539154392405}" destId="{1068A880-ACAD-4ED8-86A7-4E81FA7633E0}" srcOrd="1" destOrd="0" presId="urn:microsoft.com/office/officeart/2005/8/layout/radial5"/>
    <dgm:cxn modelId="{30638209-A4D1-4BFE-943D-C66C72DB50AF}" srcId="{9ED1A3B2-A381-4201-823D-E4B4F944886D}" destId="{ED01A515-5448-4A3E-A2EC-575448D0F5AA}" srcOrd="5" destOrd="0" parTransId="{3C8BC949-583D-42C4-9E18-497A2FA6C1D3}" sibTransId="{B658162B-CA61-458F-8F17-E18D499D4DE8}"/>
    <dgm:cxn modelId="{23F46526-CC03-440B-8560-A15867B83016}" type="presOf" srcId="{8329AE49-ECD5-4C13-B90F-CA83B6E6F994}" destId="{40432FE9-CEAD-4BFB-B3D8-AF6D293FC686}" srcOrd="0" destOrd="0" presId="urn:microsoft.com/office/officeart/2005/8/layout/radial5"/>
    <dgm:cxn modelId="{B11798FD-36BF-4B8D-9A68-7C31A8E55F2A}" type="presOf" srcId="{6A3537F1-6C7A-4D5E-9BC9-14D14BE7BA95}" destId="{3F2C0806-1101-4C84-96DB-3BC1587D1D8A}" srcOrd="0" destOrd="0" presId="urn:microsoft.com/office/officeart/2005/8/layout/radial5"/>
    <dgm:cxn modelId="{FB04DD82-82A5-41E3-87DE-0F48CBF26628}" type="presParOf" srcId="{65E7D50D-1005-4F91-A125-D577A72CE74B}" destId="{60EAE727-AD6A-4A91-A3F5-1BBBCF4DA6C5}" srcOrd="0" destOrd="0" presId="urn:microsoft.com/office/officeart/2005/8/layout/radial5"/>
    <dgm:cxn modelId="{80A9AE8D-B307-49B3-AB38-5005D124AFAA}" type="presParOf" srcId="{65E7D50D-1005-4F91-A125-D577A72CE74B}" destId="{690A6F0B-556F-415E-BDA9-EF3E42F113FC}" srcOrd="1" destOrd="0" presId="urn:microsoft.com/office/officeart/2005/8/layout/radial5"/>
    <dgm:cxn modelId="{77C3715E-E743-438F-B1C7-AD08AF1528E1}" type="presParOf" srcId="{690A6F0B-556F-415E-BDA9-EF3E42F113FC}" destId="{8048F66C-BD40-4690-9A77-336AEDD5F1C5}" srcOrd="0" destOrd="0" presId="urn:microsoft.com/office/officeart/2005/8/layout/radial5"/>
    <dgm:cxn modelId="{FE782469-59F5-45F4-8082-979502B392E6}" type="presParOf" srcId="{65E7D50D-1005-4F91-A125-D577A72CE74B}" destId="{704B2D44-3781-4398-B811-FB22B307B879}" srcOrd="2" destOrd="0" presId="urn:microsoft.com/office/officeart/2005/8/layout/radial5"/>
    <dgm:cxn modelId="{4EDF87ED-D384-461C-94B7-84C165D70A98}" type="presParOf" srcId="{65E7D50D-1005-4F91-A125-D577A72CE74B}" destId="{697B6C48-7DA3-4E13-BFED-66692681ADDC}" srcOrd="3" destOrd="0" presId="urn:microsoft.com/office/officeart/2005/8/layout/radial5"/>
    <dgm:cxn modelId="{20BE7B2B-1CE8-4CCE-8784-8AE51517C940}" type="presParOf" srcId="{697B6C48-7DA3-4E13-BFED-66692681ADDC}" destId="{6273DC78-598A-40C2-AA88-40AAAD05A1AA}" srcOrd="0" destOrd="0" presId="urn:microsoft.com/office/officeart/2005/8/layout/radial5"/>
    <dgm:cxn modelId="{657081DD-3186-46DB-BBD6-0679B7CD26A9}" type="presParOf" srcId="{65E7D50D-1005-4F91-A125-D577A72CE74B}" destId="{E8E9783B-0C40-4612-8E2D-5448181BEA88}" srcOrd="4" destOrd="0" presId="urn:microsoft.com/office/officeart/2005/8/layout/radial5"/>
    <dgm:cxn modelId="{4C408560-6194-4EB3-B086-8B8CEDD0CF9A}" type="presParOf" srcId="{65E7D50D-1005-4F91-A125-D577A72CE74B}" destId="{71EF7C3E-090A-4455-A0B6-B5E3DF7570EC}" srcOrd="5" destOrd="0" presId="urn:microsoft.com/office/officeart/2005/8/layout/radial5"/>
    <dgm:cxn modelId="{E0A81C42-458A-48E2-AB8D-74E6049883A0}" type="presParOf" srcId="{71EF7C3E-090A-4455-A0B6-B5E3DF7570EC}" destId="{AFEAA625-A5CA-48C9-916E-DBC19E35FE42}" srcOrd="0" destOrd="0" presId="urn:microsoft.com/office/officeart/2005/8/layout/radial5"/>
    <dgm:cxn modelId="{B1A7F45B-FA4B-4D67-935B-B6EF8BEAC649}" type="presParOf" srcId="{65E7D50D-1005-4F91-A125-D577A72CE74B}" destId="{B974FF55-069B-4CAC-B05D-BD4E5F4F0BC2}" srcOrd="6" destOrd="0" presId="urn:microsoft.com/office/officeart/2005/8/layout/radial5"/>
    <dgm:cxn modelId="{2CC3695E-34C1-4005-8036-58604CA7BEDC}" type="presParOf" srcId="{65E7D50D-1005-4F91-A125-D577A72CE74B}" destId="{3F2C0806-1101-4C84-96DB-3BC1587D1D8A}" srcOrd="7" destOrd="0" presId="urn:microsoft.com/office/officeart/2005/8/layout/radial5"/>
    <dgm:cxn modelId="{0E2ACFC2-8C68-4FD3-B322-3131163C36E8}" type="presParOf" srcId="{3F2C0806-1101-4C84-96DB-3BC1587D1D8A}" destId="{20A58B85-3F06-4C2A-A06E-7079C684262C}" srcOrd="0" destOrd="0" presId="urn:microsoft.com/office/officeart/2005/8/layout/radial5"/>
    <dgm:cxn modelId="{AC0452EF-F926-4B2F-87CD-6098ECADA3C2}" type="presParOf" srcId="{65E7D50D-1005-4F91-A125-D577A72CE74B}" destId="{40432FE9-CEAD-4BFB-B3D8-AF6D293FC686}" srcOrd="8" destOrd="0" presId="urn:microsoft.com/office/officeart/2005/8/layout/radial5"/>
    <dgm:cxn modelId="{E0CE1646-24F4-4C7E-AAC4-1065CCCD6B5F}" type="presParOf" srcId="{65E7D50D-1005-4F91-A125-D577A72CE74B}" destId="{AF785882-7168-41BB-B54D-0BF774C84E72}" srcOrd="9" destOrd="0" presId="urn:microsoft.com/office/officeart/2005/8/layout/radial5"/>
    <dgm:cxn modelId="{972F3B6D-F4C0-4AE4-BCD2-2EADA15A830A}" type="presParOf" srcId="{AF785882-7168-41BB-B54D-0BF774C84E72}" destId="{FF99EAAD-6ADB-4B05-A042-7F8C11353B2B}" srcOrd="0" destOrd="0" presId="urn:microsoft.com/office/officeart/2005/8/layout/radial5"/>
    <dgm:cxn modelId="{F752D67E-86EB-4CD5-9B34-0F14087E857C}" type="presParOf" srcId="{65E7D50D-1005-4F91-A125-D577A72CE74B}" destId="{16CC8C8D-1D3E-4AFE-9B84-39FC4A67B66B}" srcOrd="10" destOrd="0" presId="urn:microsoft.com/office/officeart/2005/8/layout/radial5"/>
    <dgm:cxn modelId="{3F41113F-A335-4678-AE4E-DE078BCFCB20}" type="presParOf" srcId="{65E7D50D-1005-4F91-A125-D577A72CE74B}" destId="{0AA39751-C88C-4983-A4E0-A584409E4C8F}" srcOrd="11" destOrd="0" presId="urn:microsoft.com/office/officeart/2005/8/layout/radial5"/>
    <dgm:cxn modelId="{F3252208-1AC3-4C46-B9E0-FA4267340286}" type="presParOf" srcId="{0AA39751-C88C-4983-A4E0-A584409E4C8F}" destId="{BEF87591-3455-4A1C-95FA-53786C0A5C3E}" srcOrd="0" destOrd="0" presId="urn:microsoft.com/office/officeart/2005/8/layout/radial5"/>
    <dgm:cxn modelId="{308F2149-F5EA-4E89-A1F3-40C2134D44B6}" type="presParOf" srcId="{65E7D50D-1005-4F91-A125-D577A72CE74B}" destId="{36C564E6-FABC-4394-8E4B-B0DCA468B12F}" srcOrd="12" destOrd="0" presId="urn:microsoft.com/office/officeart/2005/8/layout/radial5"/>
    <dgm:cxn modelId="{4CD06305-03F0-4441-A90F-960CA9F285B9}" type="presParOf" srcId="{65E7D50D-1005-4F91-A125-D577A72CE74B}" destId="{927A6D82-9E56-48EA-8250-B8BE59C6BFFD}" srcOrd="13" destOrd="0" presId="urn:microsoft.com/office/officeart/2005/8/layout/radial5"/>
    <dgm:cxn modelId="{86DE5244-3C80-44C1-A8E5-A5919057A5E9}" type="presParOf" srcId="{927A6D82-9E56-48EA-8250-B8BE59C6BFFD}" destId="{B2729E3C-B143-48BE-A9D8-B75794F0B57B}" srcOrd="0" destOrd="0" presId="urn:microsoft.com/office/officeart/2005/8/layout/radial5"/>
    <dgm:cxn modelId="{26F6593C-D182-4CC6-85BC-2786A094A1E9}" type="presParOf" srcId="{65E7D50D-1005-4F91-A125-D577A72CE74B}" destId="{2294EA84-1E69-4955-BDD1-DC581C2815F3}" srcOrd="14" destOrd="0" presId="urn:microsoft.com/office/officeart/2005/8/layout/radial5"/>
    <dgm:cxn modelId="{188CE701-C56C-4639-97A6-EFB7E88EB56D}" type="presParOf" srcId="{65E7D50D-1005-4F91-A125-D577A72CE74B}" destId="{5E65F292-BC31-40D6-9015-8329C786565A}" srcOrd="15" destOrd="0" presId="urn:microsoft.com/office/officeart/2005/8/layout/radial5"/>
    <dgm:cxn modelId="{541D6E26-C5D5-41F2-A3EA-368A6C831005}" type="presParOf" srcId="{5E65F292-BC31-40D6-9015-8329C786565A}" destId="{1068A880-ACAD-4ED8-86A7-4E81FA7633E0}" srcOrd="0" destOrd="0" presId="urn:microsoft.com/office/officeart/2005/8/layout/radial5"/>
    <dgm:cxn modelId="{E0AFA914-8DD5-42B5-B865-ED3B6CAE473C}" type="presParOf" srcId="{65E7D50D-1005-4F91-A125-D577A72CE74B}" destId="{AE79641B-97EE-4E00-9064-ADC164338C95}" srcOrd="16" destOrd="0" presId="urn:microsoft.com/office/officeart/2005/8/layout/radial5"/>
    <dgm:cxn modelId="{9EDB0DC5-9802-4ADD-9E6A-11531FEE35BB}" type="presParOf" srcId="{65E7D50D-1005-4F91-A125-D577A72CE74B}" destId="{EEF418F1-5D5C-44FF-A631-72FD33626A0F}" srcOrd="17" destOrd="0" presId="urn:microsoft.com/office/officeart/2005/8/layout/radial5"/>
    <dgm:cxn modelId="{7D7ED682-E93E-4712-99A6-D0EE18DD62F1}" type="presParOf" srcId="{EEF418F1-5D5C-44FF-A631-72FD33626A0F}" destId="{D68C597B-B9B0-4D7A-87AE-DF193229DBBF}" srcOrd="0" destOrd="0" presId="urn:microsoft.com/office/officeart/2005/8/layout/radial5"/>
    <dgm:cxn modelId="{B00F731A-DF9B-4892-8E91-C5B4544B7199}" type="presParOf" srcId="{65E7D50D-1005-4F91-A125-D577A72CE74B}" destId="{6BA66504-B16D-45D3-BA38-0D39426E3943}" srcOrd="18" destOrd="0" presId="urn:microsoft.com/office/officeart/2005/8/layout/radial5"/>
    <dgm:cxn modelId="{65B561D5-AB24-4092-8E16-D833006512C8}" type="presParOf" srcId="{65E7D50D-1005-4F91-A125-D577A72CE74B}" destId="{7CEADA6C-48B9-42F0-844F-EEE916A73E0C}" srcOrd="19" destOrd="0" presId="urn:microsoft.com/office/officeart/2005/8/layout/radial5"/>
    <dgm:cxn modelId="{E0AE425D-089B-45BF-BBE4-72FF1EE45349}" type="presParOf" srcId="{7CEADA6C-48B9-42F0-844F-EEE916A73E0C}" destId="{372B5699-54B3-4D35-BD83-DAD71B1B0EC0}" srcOrd="0" destOrd="0" presId="urn:microsoft.com/office/officeart/2005/8/layout/radial5"/>
    <dgm:cxn modelId="{19709279-D696-4939-9401-6B4A9D14977D}" type="presParOf" srcId="{65E7D50D-1005-4F91-A125-D577A72CE74B}" destId="{810F3256-1214-4FD4-B0F5-4121F7F4F2C5}" srcOrd="20" destOrd="0" presId="urn:microsoft.com/office/officeart/2005/8/layout/radial5"/>
  </dgm:cxnLst>
  <dgm:bg>
    <a:gradFill flip="none" rotWithShape="1">
      <a:gsLst>
        <a:gs pos="24000">
          <a:srgbClr val="F2E0DE"/>
        </a:gs>
        <a:gs pos="54000">
          <a:srgbClr val="E6D0E7"/>
        </a:gs>
        <a:gs pos="16000">
          <a:srgbClr val="F5E5DB"/>
        </a:gs>
        <a:gs pos="8000">
          <a:schemeClr val="accent3">
            <a:lumMod val="10000"/>
            <a:lumOff val="90000"/>
          </a:schemeClr>
        </a:gs>
        <a:gs pos="100000">
          <a:schemeClr val="accent6">
            <a:lumMod val="45000"/>
            <a:lumOff val="55000"/>
          </a:schemeClr>
        </a:gs>
        <a:gs pos="36000">
          <a:srgbClr val="EFDCE1"/>
        </a:gs>
        <a:gs pos="76000">
          <a:schemeClr val="bg1">
            <a:lumMod val="85000"/>
          </a:schemeClr>
        </a:gs>
        <a:gs pos="100000">
          <a:schemeClr val="accent6">
            <a:lumMod val="45000"/>
            <a:lumOff val="55000"/>
          </a:schemeClr>
        </a:gs>
        <a:gs pos="96000">
          <a:schemeClr val="accent3">
            <a:lumMod val="20000"/>
            <a:lumOff val="80000"/>
          </a:schemeClr>
        </a:gs>
      </a:gsLst>
      <a:lin ang="54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903390" y="122390"/>
          <a:ext cx="4227628" cy="4227537"/>
        </a:xfrm>
        <a:prstGeom prst="ellipse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Градоначелник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Градско веће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Скупштина града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Градска управа</a:t>
          </a:r>
          <a:endParaRPr lang="en-US" sz="1600" kern="1200" dirty="0"/>
        </a:p>
      </dsp:txBody>
      <dsp:txXfrm>
        <a:off x="2522512" y="741498"/>
        <a:ext cx="2989384" cy="2989321"/>
      </dsp:txXfrm>
    </dsp:sp>
    <dsp:sp modelId="{6AE34D3E-FD5D-4402-89AF-BF559D3EC92D}">
      <dsp:nvSpPr>
        <dsp:cNvPr id="0" name=""/>
        <dsp:cNvSpPr/>
      </dsp:nvSpPr>
      <dsp:spPr>
        <a:xfrm>
          <a:off x="4000414" y="0"/>
          <a:ext cx="470173" cy="470165"/>
        </a:xfrm>
        <a:prstGeom prst="ellipse">
          <a:avLst/>
        </a:prstGeom>
        <a:solidFill>
          <a:srgbClr val="FFC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887094" y="4106045"/>
          <a:ext cx="340443" cy="340771"/>
        </a:xfrm>
        <a:prstGeom prst="ellipse">
          <a:avLst/>
        </a:prstGeom>
        <a:solidFill>
          <a:srgbClr val="7030A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6087889" y="1908318"/>
          <a:ext cx="340443" cy="3407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4458794" y="4468546"/>
          <a:ext cx="470173" cy="470165"/>
        </a:xfrm>
        <a:prstGeom prst="ellipse">
          <a:avLst/>
        </a:prstGeom>
        <a:solidFill>
          <a:srgbClr val="FFFF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983802" y="668207"/>
          <a:ext cx="340443" cy="340771"/>
        </a:xfrm>
        <a:prstGeom prst="ellipse">
          <a:avLst/>
        </a:prstGeom>
        <a:solidFill>
          <a:srgbClr val="FFFF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910580" y="2617517"/>
          <a:ext cx="340443" cy="3407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226375" y="676333"/>
          <a:ext cx="2662067" cy="2237995"/>
        </a:xfrm>
        <a:prstGeom prst="ellipse">
          <a:avLst/>
        </a:prstGeom>
        <a:solidFill>
          <a:srgbClr val="FFC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>
              <a:solidFill>
                <a:schemeClr val="accent1">
                  <a:lumMod val="75000"/>
                </a:schemeClr>
              </a:solidFill>
            </a:rPr>
            <a:t>Туристичка </a:t>
          </a:r>
          <a:r>
            <a:rPr lang="sr-Cyrl-RS" sz="1600" kern="1200" dirty="0">
              <a:solidFill>
                <a:schemeClr val="accent1">
                  <a:lumMod val="75000"/>
                </a:schemeClr>
              </a:solidFill>
            </a:rPr>
            <a:t>организација </a:t>
          </a:r>
        </a:p>
      </dsp:txBody>
      <dsp:txXfrm>
        <a:off x="616226" y="1004080"/>
        <a:ext cx="1882365" cy="1582501"/>
      </dsp:txXfrm>
    </dsp:sp>
    <dsp:sp modelId="{D4397D2C-6DDE-4A42-9855-5F94ADD7F1F8}">
      <dsp:nvSpPr>
        <dsp:cNvPr id="0" name=""/>
        <dsp:cNvSpPr/>
      </dsp:nvSpPr>
      <dsp:spPr>
        <a:xfrm>
          <a:off x="3524737" y="683023"/>
          <a:ext cx="470173" cy="4701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428512" y="3177567"/>
          <a:ext cx="849928" cy="849952"/>
        </a:xfrm>
        <a:prstGeom prst="ellipse">
          <a:avLst/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5391922" y="65268"/>
          <a:ext cx="2054256" cy="1718177"/>
        </a:xfrm>
        <a:prstGeom prst="ellipse">
          <a:avLst/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Основне школе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Средње школе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Дом здравља</a:t>
          </a:r>
          <a:endParaRPr lang="en-US" sz="1400" kern="1200" dirty="0"/>
        </a:p>
      </dsp:txBody>
      <dsp:txXfrm>
        <a:off x="5692761" y="316889"/>
        <a:ext cx="1452578" cy="1214935"/>
      </dsp:txXfrm>
    </dsp:sp>
    <dsp:sp modelId="{4ABBCF6F-E7DA-4CE7-A2F5-6DD06BFAA1FA}">
      <dsp:nvSpPr>
        <dsp:cNvPr id="0" name=""/>
        <dsp:cNvSpPr/>
      </dsp:nvSpPr>
      <dsp:spPr>
        <a:xfrm>
          <a:off x="5482482" y="1333452"/>
          <a:ext cx="470173" cy="470165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105366" y="4189015"/>
          <a:ext cx="340443" cy="3407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3500363" y="3704034"/>
          <a:ext cx="340443" cy="340771"/>
        </a:xfrm>
        <a:prstGeom prst="ellipse">
          <a:avLst/>
        </a:prstGeom>
        <a:solidFill>
          <a:srgbClr val="FFFF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919978" y="2443615"/>
          <a:ext cx="560412" cy="222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0206" y="0"/>
              </a:lnTo>
              <a:lnTo>
                <a:pt x="280206" y="2228467"/>
              </a:lnTo>
              <a:lnTo>
                <a:pt x="560412" y="2228467"/>
              </a:lnTo>
            </a:path>
          </a:pathLst>
        </a:custGeom>
        <a:noFill/>
        <a:ln w="15875" cap="rnd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142738" y="3500402"/>
        <a:ext cx="114892" cy="114892"/>
      </dsp:txXfrm>
    </dsp:sp>
    <dsp:sp modelId="{EE8B77DA-77C5-46AD-80A2-BD307CFE9F0A}">
      <dsp:nvSpPr>
        <dsp:cNvPr id="0" name=""/>
        <dsp:cNvSpPr/>
      </dsp:nvSpPr>
      <dsp:spPr>
        <a:xfrm>
          <a:off x="1919978" y="2443615"/>
          <a:ext cx="560412" cy="1597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0206" y="0"/>
              </a:lnTo>
              <a:lnTo>
                <a:pt x="280206" y="1597068"/>
              </a:lnTo>
              <a:lnTo>
                <a:pt x="560412" y="1597068"/>
              </a:lnTo>
            </a:path>
          </a:pathLst>
        </a:custGeom>
        <a:noFill/>
        <a:ln w="15875" cap="rnd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157871" y="3199835"/>
        <a:ext cx="84626" cy="84626"/>
      </dsp:txXfrm>
    </dsp:sp>
    <dsp:sp modelId="{531482B3-13DA-4E77-8EF9-7A508768A321}">
      <dsp:nvSpPr>
        <dsp:cNvPr id="0" name=""/>
        <dsp:cNvSpPr/>
      </dsp:nvSpPr>
      <dsp:spPr>
        <a:xfrm>
          <a:off x="1919978" y="2443615"/>
          <a:ext cx="560412" cy="972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0206" y="0"/>
              </a:lnTo>
              <a:lnTo>
                <a:pt x="280206" y="972550"/>
              </a:lnTo>
              <a:lnTo>
                <a:pt x="560412" y="972550"/>
              </a:lnTo>
            </a:path>
          </a:pathLst>
        </a:custGeom>
        <a:noFill/>
        <a:ln w="15875" cap="rnd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72123" y="2901828"/>
        <a:ext cx="56122" cy="56122"/>
      </dsp:txXfrm>
    </dsp:sp>
    <dsp:sp modelId="{F1903401-CDA9-4777-A04C-F19A89F110A0}">
      <dsp:nvSpPr>
        <dsp:cNvPr id="0" name=""/>
        <dsp:cNvSpPr/>
      </dsp:nvSpPr>
      <dsp:spPr>
        <a:xfrm>
          <a:off x="1919978" y="2443615"/>
          <a:ext cx="560412" cy="145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0206" y="0"/>
              </a:lnTo>
              <a:lnTo>
                <a:pt x="280206" y="145878"/>
              </a:lnTo>
              <a:lnTo>
                <a:pt x="560412" y="145878"/>
              </a:lnTo>
            </a:path>
          </a:pathLst>
        </a:custGeom>
        <a:noFill/>
        <a:ln w="15875" cap="rnd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85707" y="2502076"/>
        <a:ext cx="28954" cy="28954"/>
      </dsp:txXfrm>
    </dsp:sp>
    <dsp:sp modelId="{25CF5DCC-0AE9-4D09-ABC1-8BE4D97FDFCB}">
      <dsp:nvSpPr>
        <dsp:cNvPr id="0" name=""/>
        <dsp:cNvSpPr/>
      </dsp:nvSpPr>
      <dsp:spPr>
        <a:xfrm>
          <a:off x="1919978" y="1036843"/>
          <a:ext cx="586303" cy="1406771"/>
        </a:xfrm>
        <a:custGeom>
          <a:avLst/>
          <a:gdLst/>
          <a:ahLst/>
          <a:cxnLst/>
          <a:rect l="0" t="0" r="0" b="0"/>
          <a:pathLst>
            <a:path>
              <a:moveTo>
                <a:pt x="0" y="1406771"/>
              </a:moveTo>
              <a:lnTo>
                <a:pt x="293151" y="1406771"/>
              </a:lnTo>
              <a:lnTo>
                <a:pt x="293151" y="0"/>
              </a:lnTo>
              <a:lnTo>
                <a:pt x="586303" y="0"/>
              </a:lnTo>
            </a:path>
          </a:pathLst>
        </a:custGeom>
        <a:noFill/>
        <a:ln w="15875" cap="rnd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75028" y="1702127"/>
        <a:ext cx="76202" cy="76202"/>
      </dsp:txXfrm>
    </dsp:sp>
    <dsp:sp modelId="{D1C52863-34A6-4E04-9740-6E0567681A8F}">
      <dsp:nvSpPr>
        <dsp:cNvPr id="0" name=""/>
        <dsp:cNvSpPr/>
      </dsp:nvSpPr>
      <dsp:spPr>
        <a:xfrm rot="16200000">
          <a:off x="-892866" y="1658038"/>
          <a:ext cx="4054535" cy="1571153"/>
        </a:xfrm>
        <a:prstGeom prst="rect">
          <a:avLst/>
        </a:prstGeom>
        <a:gradFill rotWithShape="0">
          <a:gsLst>
            <a:gs pos="0">
              <a:schemeClr val="accent3">
                <a:alpha val="80000"/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3">
                <a:alpha val="80000"/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>
        <a:off x="-892866" y="1658038"/>
        <a:ext cx="4054535" cy="1571153"/>
      </dsp:txXfrm>
    </dsp:sp>
    <dsp:sp modelId="{AD67EDBF-32B4-495C-A262-4812FBE80932}">
      <dsp:nvSpPr>
        <dsp:cNvPr id="0" name=""/>
        <dsp:cNvSpPr/>
      </dsp:nvSpPr>
      <dsp:spPr>
        <a:xfrm>
          <a:off x="2506281" y="53888"/>
          <a:ext cx="5318032" cy="1965910"/>
        </a:xfrm>
        <a:prstGeom prst="rect">
          <a:avLst/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smtClean="0"/>
            <a:t>Закони и прописи: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smtClean="0"/>
            <a:t>Закон о финансирању локалне самоуправе,</a:t>
          </a:r>
          <a:endParaRPr lang="sr-Latn-RS" sz="1400" kern="120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smtClean="0"/>
            <a:t>Закон о буџетском систему,</a:t>
          </a:r>
          <a:endParaRPr lang="sr-Latn-RS" sz="1400" kern="120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smtClean="0"/>
            <a:t>Закон о локалној самоуправи, </a:t>
          </a:r>
          <a:endParaRPr lang="sr-Latn-RS" sz="1400" kern="120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smtClean="0"/>
            <a:t>Упутство Министарства финансија за припрему одлуке о буџету за 2018. годину и др.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smtClean="0"/>
            <a:t>Сви посебни прописи којима су утврђене надлежности ЈЛС</a:t>
          </a:r>
          <a:endParaRPr lang="sr-Cyrl-RS" sz="1400" kern="1200" dirty="0"/>
        </a:p>
      </dsp:txBody>
      <dsp:txXfrm>
        <a:off x="2506281" y="53888"/>
        <a:ext cx="5318032" cy="1965910"/>
      </dsp:txXfrm>
    </dsp:sp>
    <dsp:sp modelId="{A288E7CD-845A-4B30-8D9E-0FCFF4059FF8}">
      <dsp:nvSpPr>
        <dsp:cNvPr id="0" name=""/>
        <dsp:cNvSpPr/>
      </dsp:nvSpPr>
      <dsp:spPr>
        <a:xfrm>
          <a:off x="2480390" y="2182070"/>
          <a:ext cx="5277094" cy="814844"/>
        </a:xfrm>
        <a:prstGeom prst="rect">
          <a:avLst/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smtClean="0"/>
            <a:t>Стратешки документи: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smtClean="0"/>
            <a:t>Стратегија развоја</a:t>
          </a:r>
          <a:endParaRPr lang="sr-Latn-RS" sz="1400" kern="120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smtClean="0"/>
            <a:t>Акциони планови за поједине области</a:t>
          </a:r>
          <a:endParaRPr lang="en-US" sz="1400" kern="1200" dirty="0"/>
        </a:p>
      </dsp:txBody>
      <dsp:txXfrm>
        <a:off x="2480390" y="2182070"/>
        <a:ext cx="5277094" cy="814844"/>
      </dsp:txXfrm>
    </dsp:sp>
    <dsp:sp modelId="{573F9BF2-AC82-43FC-A361-118085DB3D65}">
      <dsp:nvSpPr>
        <dsp:cNvPr id="0" name=""/>
        <dsp:cNvSpPr/>
      </dsp:nvSpPr>
      <dsp:spPr>
        <a:xfrm>
          <a:off x="2480390" y="3210487"/>
          <a:ext cx="5285864" cy="411356"/>
        </a:xfrm>
        <a:prstGeom prst="rect">
          <a:avLst/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Потребе буџетских корисника</a:t>
          </a:r>
          <a:endParaRPr lang="en-US" sz="1400" kern="1200" dirty="0"/>
        </a:p>
      </dsp:txBody>
      <dsp:txXfrm>
        <a:off x="2480390" y="3210487"/>
        <a:ext cx="5285864" cy="411356"/>
      </dsp:txXfrm>
    </dsp:sp>
    <dsp:sp modelId="{B2DE3A8A-BA09-499F-9C72-0630724E4538}">
      <dsp:nvSpPr>
        <dsp:cNvPr id="0" name=""/>
        <dsp:cNvSpPr/>
      </dsp:nvSpPr>
      <dsp:spPr>
        <a:xfrm>
          <a:off x="2480390" y="3835415"/>
          <a:ext cx="5286817" cy="410536"/>
        </a:xfrm>
        <a:prstGeom prst="rect">
          <a:avLst/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Започети пројекти из ранијих година</a:t>
          </a:r>
          <a:endParaRPr lang="en-US" sz="1400" kern="1200" dirty="0"/>
        </a:p>
      </dsp:txBody>
      <dsp:txXfrm>
        <a:off x="2480390" y="3835415"/>
        <a:ext cx="5286817" cy="410536"/>
      </dsp:txXfrm>
    </dsp:sp>
    <dsp:sp modelId="{94F14A6F-3CD0-4A17-88D3-6F4D0EB2D4E6}">
      <dsp:nvSpPr>
        <dsp:cNvPr id="0" name=""/>
        <dsp:cNvSpPr/>
      </dsp:nvSpPr>
      <dsp:spPr>
        <a:xfrm>
          <a:off x="2480390" y="4459522"/>
          <a:ext cx="5313352" cy="425118"/>
        </a:xfrm>
        <a:prstGeom prst="rect">
          <a:avLst/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Остварење прошлогодишњег буџета</a:t>
          </a:r>
          <a:endParaRPr lang="en-US" sz="1400" kern="1200" dirty="0"/>
        </a:p>
      </dsp:txBody>
      <dsp:txXfrm>
        <a:off x="2480390" y="4459522"/>
        <a:ext cx="5313352" cy="4251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1056" y="442074"/>
          <a:ext cx="1627697" cy="10326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smtClean="0"/>
            <a:t>Средства из буџета града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smtClean="0"/>
            <a:t>3.347.449.164</a:t>
          </a:r>
          <a:endParaRPr lang="en-US" sz="1400" b="1" kern="1200" dirty="0"/>
        </a:p>
      </dsp:txBody>
      <dsp:txXfrm>
        <a:off x="239427" y="593305"/>
        <a:ext cx="1150955" cy="730209"/>
      </dsp:txXfrm>
    </dsp:sp>
    <dsp:sp modelId="{98F3E7AB-6934-48FA-B82F-FBEAF1B2375D}">
      <dsp:nvSpPr>
        <dsp:cNvPr id="0" name=""/>
        <dsp:cNvSpPr/>
      </dsp:nvSpPr>
      <dsp:spPr>
        <a:xfrm>
          <a:off x="1712606" y="658935"/>
          <a:ext cx="598949" cy="598949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791997" y="887973"/>
        <a:ext cx="440167" cy="140873"/>
      </dsp:txXfrm>
    </dsp:sp>
    <dsp:sp modelId="{2F60A798-586E-4E47-B649-25F047F36835}">
      <dsp:nvSpPr>
        <dsp:cNvPr id="0" name=""/>
        <dsp:cNvSpPr/>
      </dsp:nvSpPr>
      <dsp:spPr>
        <a:xfrm>
          <a:off x="2395409" y="442074"/>
          <a:ext cx="1851405" cy="1032671"/>
        </a:xfrm>
        <a:prstGeom prst="ellipse">
          <a:avLst/>
        </a:prstGeom>
        <a:solidFill>
          <a:schemeClr val="accent3">
            <a:hueOff val="1183099"/>
            <a:satOff val="1754"/>
            <a:lumOff val="-71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/>
            <a:t>Пренета средства из ранијих година 2.293.408.482 </a:t>
          </a:r>
          <a:endParaRPr lang="en-US" sz="1400" b="1" kern="1200" dirty="0"/>
        </a:p>
      </dsp:txBody>
      <dsp:txXfrm>
        <a:off x="2666541" y="593305"/>
        <a:ext cx="1309141" cy="730209"/>
      </dsp:txXfrm>
    </dsp:sp>
    <dsp:sp modelId="{41F09F99-3DCC-47E4-9188-F7D103A1F6E3}">
      <dsp:nvSpPr>
        <dsp:cNvPr id="0" name=""/>
        <dsp:cNvSpPr/>
      </dsp:nvSpPr>
      <dsp:spPr>
        <a:xfrm>
          <a:off x="4330667" y="658935"/>
          <a:ext cx="598949" cy="598949"/>
        </a:xfrm>
        <a:prstGeom prst="mathPlus">
          <a:avLst/>
        </a:prstGeom>
        <a:solidFill>
          <a:schemeClr val="accent3">
            <a:hueOff val="1774648"/>
            <a:satOff val="2631"/>
            <a:lumOff val="-1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410058" y="887973"/>
        <a:ext cx="440167" cy="140873"/>
      </dsp:txXfrm>
    </dsp:sp>
    <dsp:sp modelId="{6C1FFF0F-B1A4-4C41-B9D3-30452A0DFA4B}">
      <dsp:nvSpPr>
        <dsp:cNvPr id="0" name=""/>
        <dsp:cNvSpPr/>
      </dsp:nvSpPr>
      <dsp:spPr>
        <a:xfrm>
          <a:off x="5013470" y="460269"/>
          <a:ext cx="1637828" cy="996280"/>
        </a:xfrm>
        <a:prstGeom prst="ellipse">
          <a:avLst/>
        </a:prstGeom>
        <a:solidFill>
          <a:schemeClr val="accent3">
            <a:hueOff val="2366197"/>
            <a:satOff val="3509"/>
            <a:lumOff val="-143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smtClean="0"/>
            <a:t>Средства из осталих извора 345.044.628</a:t>
          </a:r>
          <a:endParaRPr lang="en-US" sz="1400" kern="1200" dirty="0"/>
        </a:p>
      </dsp:txBody>
      <dsp:txXfrm>
        <a:off x="5253324" y="606171"/>
        <a:ext cx="1158120" cy="704476"/>
      </dsp:txXfrm>
    </dsp:sp>
    <dsp:sp modelId="{87C2FC52-975B-4E62-B5E0-1AB7C844E900}">
      <dsp:nvSpPr>
        <dsp:cNvPr id="0" name=""/>
        <dsp:cNvSpPr/>
      </dsp:nvSpPr>
      <dsp:spPr>
        <a:xfrm>
          <a:off x="6735151" y="868169"/>
          <a:ext cx="279535" cy="180481"/>
        </a:xfrm>
        <a:prstGeom prst="mathEqual">
          <a:avLst/>
        </a:prstGeom>
        <a:solidFill>
          <a:schemeClr val="accent3">
            <a:hueOff val="3549296"/>
            <a:satOff val="5263"/>
            <a:lumOff val="-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772203" y="905348"/>
        <a:ext cx="205431" cy="106123"/>
      </dsp:txXfrm>
    </dsp:sp>
    <dsp:sp modelId="{2DB98FF9-EDB5-4EEE-AFA3-A57C7337F497}">
      <dsp:nvSpPr>
        <dsp:cNvPr id="0" name=""/>
        <dsp:cNvSpPr/>
      </dsp:nvSpPr>
      <dsp:spPr>
        <a:xfrm>
          <a:off x="7098540" y="262037"/>
          <a:ext cx="1749408" cy="1392744"/>
        </a:xfrm>
        <a:prstGeom prst="ellipse">
          <a:avLst/>
        </a:prstGeom>
        <a:solidFill>
          <a:schemeClr val="accent3">
            <a:hueOff val="3549296"/>
            <a:satOff val="5263"/>
            <a:lumOff val="-215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smtClean="0"/>
            <a:t>Укупан буџет града 5.985.902.274</a:t>
          </a:r>
          <a:endParaRPr lang="en-US" sz="1600" kern="1200" dirty="0"/>
        </a:p>
      </dsp:txBody>
      <dsp:txXfrm>
        <a:off x="7354735" y="466000"/>
        <a:ext cx="1237018" cy="9848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297546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Порески приходи</a:t>
          </a:r>
          <a:endParaRPr lang="en-US" sz="1600" b="1" kern="1200" dirty="0"/>
        </a:p>
      </dsp:txBody>
      <dsp:txXfrm>
        <a:off x="4153" y="297546"/>
        <a:ext cx="2124745" cy="316800"/>
      </dsp:txXfrm>
    </dsp:sp>
    <dsp:sp modelId="{02385D1D-92EB-445D-B736-940004751C79}">
      <dsp:nvSpPr>
        <dsp:cNvPr id="0" name=""/>
        <dsp:cNvSpPr/>
      </dsp:nvSpPr>
      <dsp:spPr>
        <a:xfrm>
          <a:off x="2128898" y="203496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203496"/>
          <a:ext cx="5779306" cy="504900"/>
        </a:xfrm>
        <a:prstGeom prst="rect">
          <a:avLst/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/>
        </a:p>
      </dsp:txBody>
      <dsp:txXfrm>
        <a:off x="2723827" y="203496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1150240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Донације и трансфери</a:t>
          </a:r>
          <a:endParaRPr lang="en-US" sz="1600" b="1" kern="1200" dirty="0"/>
        </a:p>
      </dsp:txBody>
      <dsp:txXfrm>
        <a:off x="4153" y="1150240"/>
        <a:ext cx="2124745" cy="534600"/>
      </dsp:txXfrm>
    </dsp:sp>
    <dsp:sp modelId="{0E930D30-96BC-4D43-B65A-EE88C46DBE48}">
      <dsp:nvSpPr>
        <dsp:cNvPr id="0" name=""/>
        <dsp:cNvSpPr/>
      </dsp:nvSpPr>
      <dsp:spPr>
        <a:xfrm>
          <a:off x="2128898" y="765996"/>
          <a:ext cx="424949" cy="1303087"/>
        </a:xfrm>
        <a:prstGeom prst="leftBrace">
          <a:avLst>
            <a:gd name="adj1" fmla="val 35000"/>
            <a:gd name="adj2" fmla="val 5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765996"/>
          <a:ext cx="5779306" cy="1303087"/>
        </a:xfrm>
        <a:prstGeom prst="rect">
          <a:avLst/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0" kern="1200" dirty="0"/>
            <a:t>Донације</a:t>
          </a:r>
          <a:r>
            <a:rPr lang="sr-Cyrl-CS" sz="1400" b="1" kern="1200" dirty="0"/>
            <a:t> </a:t>
          </a:r>
          <a:r>
            <a:rPr lang="sr-Cyrl-CS" sz="1400" kern="12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kern="12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kern="12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kern="1200" dirty="0">
              <a:latin typeface="Calibri" panose="020F0502020204030204" pitchFamily="34" charset="0"/>
            </a:rPr>
            <a:t>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kern="1200" dirty="0">
              <a:latin typeface="Calibri" panose="020F0502020204030204" pitchFamily="34" charset="0"/>
            </a:rPr>
            <a:t>ненаменски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latin typeface="Calibri" panose="020F0502020204030204" pitchFamily="34" charset="0"/>
            </a:rPr>
            <a:t> </a:t>
          </a:r>
          <a:endParaRPr lang="en-US" sz="1400" kern="1200" dirty="0"/>
        </a:p>
      </dsp:txBody>
      <dsp:txXfrm>
        <a:off x="2723827" y="765996"/>
        <a:ext cx="5779306" cy="1303087"/>
      </dsp:txXfrm>
    </dsp:sp>
    <dsp:sp modelId="{CCB8139E-CA19-491D-9FCD-6BF28923C725}">
      <dsp:nvSpPr>
        <dsp:cNvPr id="0" name=""/>
        <dsp:cNvSpPr/>
      </dsp:nvSpPr>
      <dsp:spPr>
        <a:xfrm>
          <a:off x="4153" y="2314784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Непорески приходи</a:t>
          </a:r>
          <a:endParaRPr lang="en-US" sz="1600" b="1" kern="1200" dirty="0"/>
        </a:p>
      </dsp:txBody>
      <dsp:txXfrm>
        <a:off x="4153" y="2314784"/>
        <a:ext cx="2124745" cy="316800"/>
      </dsp:txXfrm>
    </dsp:sp>
    <dsp:sp modelId="{14D1633C-A097-4A5A-8269-B04E98857E56}">
      <dsp:nvSpPr>
        <dsp:cNvPr id="0" name=""/>
        <dsp:cNvSpPr/>
      </dsp:nvSpPr>
      <dsp:spPr>
        <a:xfrm>
          <a:off x="2128898" y="2126684"/>
          <a:ext cx="424949" cy="693000"/>
        </a:xfrm>
        <a:prstGeom prst="leftBrace">
          <a:avLst>
            <a:gd name="adj1" fmla="val 35000"/>
            <a:gd name="adj2" fmla="val 5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2126684"/>
          <a:ext cx="5779306" cy="693000"/>
        </a:xfrm>
        <a:prstGeom prst="rect">
          <a:avLst/>
        </a:prstGeom>
        <a:solidFill>
          <a:srgbClr val="FFC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/>
        </a:p>
      </dsp:txBody>
      <dsp:txXfrm>
        <a:off x="2723827" y="2126684"/>
        <a:ext cx="5779306" cy="693000"/>
      </dsp:txXfrm>
    </dsp:sp>
    <dsp:sp modelId="{9312B733-3AEB-49F6-8245-08553BA2949B}">
      <dsp:nvSpPr>
        <dsp:cNvPr id="0" name=""/>
        <dsp:cNvSpPr/>
      </dsp:nvSpPr>
      <dsp:spPr>
        <a:xfrm>
          <a:off x="4153" y="2877284"/>
          <a:ext cx="2124745" cy="75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Примања од продаје нефинансијске имовине</a:t>
          </a:r>
          <a:endParaRPr lang="en-US" sz="1600" b="1" kern="1200" dirty="0"/>
        </a:p>
      </dsp:txBody>
      <dsp:txXfrm>
        <a:off x="4153" y="2877284"/>
        <a:ext cx="2124745" cy="752400"/>
      </dsp:txXfrm>
    </dsp:sp>
    <dsp:sp modelId="{435AB433-2559-485A-A03D-C32F36288071}">
      <dsp:nvSpPr>
        <dsp:cNvPr id="0" name=""/>
        <dsp:cNvSpPr/>
      </dsp:nvSpPr>
      <dsp:spPr>
        <a:xfrm>
          <a:off x="2128898" y="2877284"/>
          <a:ext cx="424949" cy="752400"/>
        </a:xfrm>
        <a:prstGeom prst="leftBrace">
          <a:avLst>
            <a:gd name="adj1" fmla="val 35000"/>
            <a:gd name="adj2" fmla="val 5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877284"/>
          <a:ext cx="5779306" cy="752400"/>
        </a:xfrm>
        <a:prstGeom prst="rect">
          <a:avLst/>
        </a:prstGeom>
        <a:solidFill>
          <a:srgbClr val="FFFF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града.</a:t>
          </a:r>
          <a:endParaRPr lang="en-US" sz="14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2723827" y="2877284"/>
        <a:ext cx="5779306" cy="752400"/>
      </dsp:txXfrm>
    </dsp:sp>
    <dsp:sp modelId="{EFAACCF6-3A6A-4536-89B0-F0A7C44F6BE1}">
      <dsp:nvSpPr>
        <dsp:cNvPr id="0" name=""/>
        <dsp:cNvSpPr/>
      </dsp:nvSpPr>
      <dsp:spPr>
        <a:xfrm>
          <a:off x="4153" y="3749159"/>
          <a:ext cx="2124745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 smtClean="0"/>
            <a:t>Примања од </a:t>
          </a:r>
          <a:r>
            <a:rPr lang="sr-Cyrl-RS" sz="1600" b="1" kern="1200" dirty="0" smtClean="0"/>
            <a:t>задуживања </a:t>
          </a:r>
          <a:r>
            <a:rPr lang="sr-Cyrl-RS" sz="1600" b="1" kern="1200" dirty="0" smtClean="0"/>
            <a:t>и  продаје финансијске имовине</a:t>
          </a:r>
          <a:endParaRPr lang="en-US" sz="1600" b="1" kern="1200" dirty="0"/>
        </a:p>
      </dsp:txBody>
      <dsp:txXfrm>
        <a:off x="4153" y="3749159"/>
        <a:ext cx="2124745" cy="990000"/>
      </dsp:txXfrm>
    </dsp:sp>
    <dsp:sp modelId="{6497CA82-45EE-4BD1-AEB4-CC3961FBFB74}">
      <dsp:nvSpPr>
        <dsp:cNvPr id="0" name=""/>
        <dsp:cNvSpPr/>
      </dsp:nvSpPr>
      <dsp:spPr>
        <a:xfrm>
          <a:off x="2128898" y="3687284"/>
          <a:ext cx="424949" cy="1113750"/>
        </a:xfrm>
        <a:prstGeom prst="leftBrace">
          <a:avLst>
            <a:gd name="adj1" fmla="val 35000"/>
            <a:gd name="adj2" fmla="val 5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687284"/>
          <a:ext cx="5779306" cy="111375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0" i="0" kern="1200" dirty="0"/>
            <a:t>Примања од задуживања представљају приливе по основу примања од задуживања код пословних банака у земљи у корист нивоа градова. Примања од продаје финансијске имовине  представљају приливе по основу продаје домаћих акција и осталог капитала у корист нивоа градова</a:t>
          </a:r>
          <a:endParaRPr lang="en-US" sz="1400" kern="1200" dirty="0"/>
        </a:p>
      </dsp:txBody>
      <dsp:txXfrm>
        <a:off x="2723827" y="3687284"/>
        <a:ext cx="5779306" cy="1113750"/>
      </dsp:txXfrm>
    </dsp:sp>
    <dsp:sp modelId="{939B76D1-BB33-4E50-9ECD-839FB5787B95}">
      <dsp:nvSpPr>
        <dsp:cNvPr id="0" name=""/>
        <dsp:cNvSpPr/>
      </dsp:nvSpPr>
      <dsp:spPr>
        <a:xfrm>
          <a:off x="4153" y="4858634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Пренета средства из ранијих година</a:t>
          </a:r>
          <a:endParaRPr lang="en-US" sz="1600" b="1" kern="1200" dirty="0"/>
        </a:p>
      </dsp:txBody>
      <dsp:txXfrm>
        <a:off x="4153" y="4858634"/>
        <a:ext cx="2124745" cy="534600"/>
      </dsp:txXfrm>
    </dsp:sp>
    <dsp:sp modelId="{7845F59F-6101-48DE-ABCC-EC5351843F5B}">
      <dsp:nvSpPr>
        <dsp:cNvPr id="0" name=""/>
        <dsp:cNvSpPr/>
      </dsp:nvSpPr>
      <dsp:spPr>
        <a:xfrm>
          <a:off x="2128898" y="4858634"/>
          <a:ext cx="424949" cy="534600"/>
        </a:xfrm>
        <a:prstGeom prst="leftBrace">
          <a:avLst>
            <a:gd name="adj1" fmla="val 35000"/>
            <a:gd name="adj2" fmla="val 5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4858634"/>
          <a:ext cx="5779306" cy="53460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/>
            <a:t> Представљају вишак прихода буџета града који нису потрошени у претходној  буџетској години</a:t>
          </a:r>
          <a:endParaRPr lang="en-US" sz="1400" kern="1200" dirty="0"/>
        </a:p>
      </dsp:txBody>
      <dsp:txXfrm>
        <a:off x="2723827" y="4858634"/>
        <a:ext cx="5779306" cy="534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2811863" y="1180882"/>
          <a:ext cx="2941848" cy="29418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700" kern="1200" dirty="0" smtClean="0"/>
            <a:t>Укупни приходи и примања  5.985.902.274 динара</a:t>
          </a:r>
          <a:endParaRPr lang="en-US" sz="2700" kern="1200" dirty="0"/>
        </a:p>
      </dsp:txBody>
      <dsp:txXfrm>
        <a:off x="3242687" y="1611706"/>
        <a:ext cx="2080200" cy="2080200"/>
      </dsp:txXfrm>
    </dsp:sp>
    <dsp:sp modelId="{63432802-399F-407F-AC10-7219543A0326}">
      <dsp:nvSpPr>
        <dsp:cNvPr id="0" name=""/>
        <dsp:cNvSpPr/>
      </dsp:nvSpPr>
      <dsp:spPr>
        <a:xfrm>
          <a:off x="2594086" y="525"/>
          <a:ext cx="3377403" cy="1470924"/>
        </a:xfrm>
        <a:prstGeom prst="ellipse">
          <a:avLst/>
        </a:prstGeom>
        <a:solidFill>
          <a:schemeClr val="accent2">
            <a:alpha val="50000"/>
            <a:hueOff val="248288"/>
            <a:satOff val="-7970"/>
            <a:lumOff val="1438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/>
            <a:t>Приходи од  пореза 2.570.066.656 динара</a:t>
          </a:r>
          <a:endParaRPr lang="en-US" sz="1700" kern="1200" dirty="0"/>
        </a:p>
      </dsp:txBody>
      <dsp:txXfrm>
        <a:off x="3088695" y="215937"/>
        <a:ext cx="2388185" cy="1040100"/>
      </dsp:txXfrm>
    </dsp:sp>
    <dsp:sp modelId="{449BFEB2-6844-4A2C-8DC2-780280CBA079}">
      <dsp:nvSpPr>
        <dsp:cNvPr id="0" name=""/>
        <dsp:cNvSpPr/>
      </dsp:nvSpPr>
      <dsp:spPr>
        <a:xfrm>
          <a:off x="5058826" y="1080123"/>
          <a:ext cx="3345278" cy="1470924"/>
        </a:xfrm>
        <a:prstGeom prst="ellipse">
          <a:avLst/>
        </a:prstGeom>
        <a:solidFill>
          <a:schemeClr val="accent2">
            <a:alpha val="50000"/>
            <a:hueOff val="496577"/>
            <a:satOff val="-15941"/>
            <a:lumOff val="287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/>
            <a:t>Трансфери 200.861.167</a:t>
          </a:r>
          <a:r>
            <a:rPr lang="sr-Latn-RS" sz="1700" kern="1200" dirty="0" smtClean="0"/>
            <a:t> </a:t>
          </a:r>
          <a:r>
            <a:rPr lang="sr-Cyrl-RS" sz="1700" kern="1200" dirty="0" smtClean="0"/>
            <a:t>динара</a:t>
          </a:r>
          <a:endParaRPr lang="en-US" sz="1700" kern="1200" dirty="0"/>
        </a:p>
      </dsp:txBody>
      <dsp:txXfrm>
        <a:off x="5548731" y="1295535"/>
        <a:ext cx="2365468" cy="1040100"/>
      </dsp:txXfrm>
    </dsp:sp>
    <dsp:sp modelId="{9DDE88A7-5745-4E4F-A7A8-F71A4DA0D5F2}">
      <dsp:nvSpPr>
        <dsp:cNvPr id="0" name=""/>
        <dsp:cNvSpPr/>
      </dsp:nvSpPr>
      <dsp:spPr>
        <a:xfrm>
          <a:off x="5251404" y="2736301"/>
          <a:ext cx="3014276" cy="1470924"/>
        </a:xfrm>
        <a:prstGeom prst="ellipse">
          <a:avLst/>
        </a:prstGeom>
        <a:solidFill>
          <a:schemeClr val="accent2">
            <a:alpha val="50000"/>
            <a:hueOff val="744865"/>
            <a:satOff val="-23911"/>
            <a:lumOff val="4313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/>
            <a:t>Други приходи 775.677.850 динара</a:t>
          </a:r>
          <a:endParaRPr lang="en-US" sz="1700" kern="1200" dirty="0"/>
        </a:p>
      </dsp:txBody>
      <dsp:txXfrm>
        <a:off x="5692835" y="2951713"/>
        <a:ext cx="2131414" cy="1040100"/>
      </dsp:txXfrm>
    </dsp:sp>
    <dsp:sp modelId="{72DE4213-15E1-4436-8045-C055E8A54EDE}">
      <dsp:nvSpPr>
        <dsp:cNvPr id="0" name=""/>
        <dsp:cNvSpPr/>
      </dsp:nvSpPr>
      <dsp:spPr>
        <a:xfrm>
          <a:off x="2810106" y="3832164"/>
          <a:ext cx="2945363" cy="1470924"/>
        </a:xfrm>
        <a:prstGeom prst="ellipse">
          <a:avLst/>
        </a:prstGeom>
        <a:solidFill>
          <a:schemeClr val="accent2">
            <a:alpha val="50000"/>
            <a:hueOff val="993154"/>
            <a:satOff val="-31882"/>
            <a:lumOff val="5751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err="1" smtClean="0"/>
            <a:t>Мемурандумске</a:t>
          </a:r>
          <a:r>
            <a:rPr lang="sr-Cyrl-RS" sz="1700" kern="1200" dirty="0" smtClean="0"/>
            <a:t> ставке за </a:t>
          </a:r>
          <a:r>
            <a:rPr lang="sr-Cyrl-RS" sz="1700" kern="1200" dirty="0" err="1" smtClean="0"/>
            <a:t>рефундацију</a:t>
          </a:r>
          <a:r>
            <a:rPr lang="sr-Cyrl-RS" sz="1700" kern="1200" dirty="0" smtClean="0"/>
            <a:t> расхода  577.000 динара</a:t>
          </a:r>
          <a:endParaRPr lang="en-US" sz="1700" kern="1200" dirty="0"/>
        </a:p>
      </dsp:txBody>
      <dsp:txXfrm>
        <a:off x="3241444" y="4047576"/>
        <a:ext cx="2082687" cy="1040100"/>
      </dsp:txXfrm>
    </dsp:sp>
    <dsp:sp modelId="{91CFC9CD-FF79-40EF-A271-A8DBB0423AC2}">
      <dsp:nvSpPr>
        <dsp:cNvPr id="0" name=""/>
        <dsp:cNvSpPr/>
      </dsp:nvSpPr>
      <dsp:spPr>
        <a:xfrm>
          <a:off x="66835" y="2880334"/>
          <a:ext cx="3338527" cy="1470924"/>
        </a:xfrm>
        <a:prstGeom prst="ellipse">
          <a:avLst/>
        </a:prstGeom>
        <a:solidFill>
          <a:schemeClr val="accent2">
            <a:alpha val="50000"/>
            <a:hueOff val="1241442"/>
            <a:satOff val="-39852"/>
            <a:lumOff val="7188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/>
            <a:t>Примања од продаје </a:t>
          </a:r>
          <a:r>
            <a:rPr lang="sr-Cyrl-RS" sz="1700" kern="1200" dirty="0" err="1" smtClean="0"/>
            <a:t>нефинансијске</a:t>
          </a:r>
          <a:r>
            <a:rPr lang="sr-Cyrl-RS" sz="1700" kern="1200" dirty="0" smtClean="0"/>
            <a:t> имовине  145.311.119 динара</a:t>
          </a:r>
          <a:endParaRPr lang="en-US" sz="1700" kern="1200" dirty="0"/>
        </a:p>
      </dsp:txBody>
      <dsp:txXfrm>
        <a:off x="555751" y="3095746"/>
        <a:ext cx="2360695" cy="1040100"/>
      </dsp:txXfrm>
    </dsp:sp>
    <dsp:sp modelId="{FC69A2CE-A671-47B5-8CD8-544465E52E9C}">
      <dsp:nvSpPr>
        <dsp:cNvPr id="0" name=""/>
        <dsp:cNvSpPr/>
      </dsp:nvSpPr>
      <dsp:spPr>
        <a:xfrm>
          <a:off x="0" y="1152142"/>
          <a:ext cx="3244770" cy="1470924"/>
        </a:xfrm>
        <a:prstGeom prst="ellipse">
          <a:avLst/>
        </a:prstGeom>
        <a:solidFill>
          <a:schemeClr val="accent2">
            <a:alpha val="50000"/>
            <a:hueOff val="1489731"/>
            <a:satOff val="-47823"/>
            <a:lumOff val="8626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/>
            <a:t>Пренета средства из ранијих година</a:t>
          </a:r>
          <a:r>
            <a:rPr lang="sr-Latn-RS" sz="1700" kern="1200" dirty="0" smtClean="0"/>
            <a:t> </a:t>
          </a:r>
          <a:r>
            <a:rPr lang="sr-Cyrl-RS" sz="1700" kern="1200" dirty="0" smtClean="0"/>
            <a:t>2.293.408.482 динара</a:t>
          </a:r>
          <a:endParaRPr lang="en-US" sz="1700" kern="1200" dirty="0"/>
        </a:p>
      </dsp:txBody>
      <dsp:txXfrm>
        <a:off x="475186" y="1367554"/>
        <a:ext cx="2294398" cy="10401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65722"/>
          <a:ext cx="2055390" cy="5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Расходи за запослене</a:t>
          </a:r>
          <a:endParaRPr lang="en-US" sz="1500" b="1" kern="1200" dirty="0"/>
        </a:p>
      </dsp:txBody>
      <dsp:txXfrm>
        <a:off x="0" y="65722"/>
        <a:ext cx="2055390" cy="501187"/>
      </dsp:txXfrm>
    </dsp:sp>
    <dsp:sp modelId="{02385D1D-92EB-445D-B736-940004751C79}">
      <dsp:nvSpPr>
        <dsp:cNvPr id="0" name=""/>
        <dsp:cNvSpPr/>
      </dsp:nvSpPr>
      <dsp:spPr>
        <a:xfrm>
          <a:off x="2055390" y="65722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0900" y="65722"/>
          <a:ext cx="5590663" cy="501187"/>
        </a:xfrm>
        <a:prstGeom prst="rect">
          <a:avLst/>
        </a:prstGeom>
        <a:solidFill>
          <a:srgbClr val="7030A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буџетских корисника</a:t>
          </a:r>
          <a:endParaRPr lang="en-US" sz="1400" kern="1200" dirty="0"/>
        </a:p>
      </dsp:txBody>
      <dsp:txXfrm>
        <a:off x="2630900" y="65722"/>
        <a:ext cx="5590663" cy="501187"/>
      </dsp:txXfrm>
    </dsp:sp>
    <dsp:sp modelId="{F40D94EA-52E0-4740-A924-EAF350BDF213}">
      <dsp:nvSpPr>
        <dsp:cNvPr id="0" name=""/>
        <dsp:cNvSpPr/>
      </dsp:nvSpPr>
      <dsp:spPr>
        <a:xfrm>
          <a:off x="0" y="722714"/>
          <a:ext cx="2055390" cy="5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Коришћење роба и услуга </a:t>
          </a:r>
          <a:endParaRPr lang="en-US" sz="1500" kern="1200" dirty="0"/>
        </a:p>
      </dsp:txBody>
      <dsp:txXfrm>
        <a:off x="0" y="722714"/>
        <a:ext cx="2055390" cy="501187"/>
      </dsp:txXfrm>
    </dsp:sp>
    <dsp:sp modelId="{0E930D30-96BC-4D43-B65A-EE88C46DBE48}">
      <dsp:nvSpPr>
        <dsp:cNvPr id="0" name=""/>
        <dsp:cNvSpPr/>
      </dsp:nvSpPr>
      <dsp:spPr>
        <a:xfrm>
          <a:off x="2055390" y="620910"/>
          <a:ext cx="411078" cy="704794"/>
        </a:xfrm>
        <a:prstGeom prst="leftBrace">
          <a:avLst>
            <a:gd name="adj1" fmla="val 35000"/>
            <a:gd name="adj2" fmla="val 5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0900" y="620910"/>
          <a:ext cx="5590663" cy="704794"/>
        </a:xfrm>
        <a:prstGeom prst="rect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30900" y="620910"/>
        <a:ext cx="5590663" cy="704794"/>
      </dsp:txXfrm>
    </dsp:sp>
    <dsp:sp modelId="{CCB8139E-CA19-491D-9FCD-6BF28923C725}">
      <dsp:nvSpPr>
        <dsp:cNvPr id="0" name=""/>
        <dsp:cNvSpPr/>
      </dsp:nvSpPr>
      <dsp:spPr>
        <a:xfrm>
          <a:off x="0" y="1575481"/>
          <a:ext cx="2055390" cy="5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Дотације и трансфери</a:t>
          </a:r>
          <a:endParaRPr lang="en-US" sz="1500" b="1" kern="1200" dirty="0"/>
        </a:p>
      </dsp:txBody>
      <dsp:txXfrm>
        <a:off x="0" y="1575481"/>
        <a:ext cx="2055390" cy="501187"/>
      </dsp:txXfrm>
    </dsp:sp>
    <dsp:sp modelId="{14D1633C-A097-4A5A-8269-B04E98857E56}">
      <dsp:nvSpPr>
        <dsp:cNvPr id="0" name=""/>
        <dsp:cNvSpPr/>
      </dsp:nvSpPr>
      <dsp:spPr>
        <a:xfrm>
          <a:off x="2055390" y="1379705"/>
          <a:ext cx="411078" cy="892740"/>
        </a:xfrm>
        <a:prstGeom prst="leftBrace">
          <a:avLst>
            <a:gd name="adj1" fmla="val 35000"/>
            <a:gd name="adj2" fmla="val 5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0900" y="1379705"/>
          <a:ext cx="5590663" cy="892740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/>
            <a:t> као што су школе, центар за социјални рад, дом здравља.</a:t>
          </a:r>
          <a:r>
            <a:rPr lang="en-US" sz="1400" kern="1200" dirty="0"/>
            <a:t> </a:t>
          </a:r>
        </a:p>
      </dsp:txBody>
      <dsp:txXfrm>
        <a:off x="2630900" y="1379705"/>
        <a:ext cx="5590663" cy="892740"/>
      </dsp:txXfrm>
    </dsp:sp>
    <dsp:sp modelId="{9312B733-3AEB-49F6-8245-08553BA2949B}">
      <dsp:nvSpPr>
        <dsp:cNvPr id="0" name=""/>
        <dsp:cNvSpPr/>
      </dsp:nvSpPr>
      <dsp:spPr>
        <a:xfrm>
          <a:off x="0" y="2428539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Остали расходи</a:t>
          </a:r>
          <a:endParaRPr lang="en-US" sz="1500" b="1" kern="1200" dirty="0"/>
        </a:p>
      </dsp:txBody>
      <dsp:txXfrm>
        <a:off x="0" y="2428539"/>
        <a:ext cx="2055390" cy="297000"/>
      </dsp:txXfrm>
    </dsp:sp>
    <dsp:sp modelId="{435AB433-2559-485A-A03D-C32F36288071}">
      <dsp:nvSpPr>
        <dsp:cNvPr id="0" name=""/>
        <dsp:cNvSpPr/>
      </dsp:nvSpPr>
      <dsp:spPr>
        <a:xfrm>
          <a:off x="2055390" y="2326445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0900" y="2326445"/>
          <a:ext cx="5590663" cy="50118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казне.</a:t>
          </a:r>
          <a:endParaRPr lang="en-US" sz="1400" kern="1200" dirty="0"/>
        </a:p>
      </dsp:txBody>
      <dsp:txXfrm>
        <a:off x="2630900" y="2326445"/>
        <a:ext cx="5590663" cy="501187"/>
      </dsp:txXfrm>
    </dsp:sp>
    <dsp:sp modelId="{EFAACCF6-3A6A-4536-89B0-F0A7C44F6BE1}">
      <dsp:nvSpPr>
        <dsp:cNvPr id="0" name=""/>
        <dsp:cNvSpPr/>
      </dsp:nvSpPr>
      <dsp:spPr>
        <a:xfrm>
          <a:off x="0" y="2983726"/>
          <a:ext cx="205740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Субвенције</a:t>
          </a:r>
          <a:endParaRPr lang="en-US" sz="1500" b="1" kern="1200" dirty="0"/>
        </a:p>
      </dsp:txBody>
      <dsp:txXfrm>
        <a:off x="0" y="2983726"/>
        <a:ext cx="2057400" cy="297000"/>
      </dsp:txXfrm>
    </dsp:sp>
    <dsp:sp modelId="{6497CA82-45EE-4BD1-AEB4-CC3961FBFB74}">
      <dsp:nvSpPr>
        <dsp:cNvPr id="0" name=""/>
        <dsp:cNvSpPr/>
      </dsp:nvSpPr>
      <dsp:spPr>
        <a:xfrm>
          <a:off x="2057399" y="2881633"/>
          <a:ext cx="411480" cy="501187"/>
        </a:xfrm>
        <a:prstGeom prst="leftBrace">
          <a:avLst>
            <a:gd name="adj1" fmla="val 35000"/>
            <a:gd name="adj2" fmla="val 5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3471" y="2881633"/>
          <a:ext cx="5596128" cy="50118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Субвенције</a:t>
          </a:r>
          <a:r>
            <a:rPr lang="ru-RU" sz="1400" kern="1200" dirty="0"/>
            <a:t> сe одобравају за функционисање међумесног превоза и  пољопривредним произвођачима. </a:t>
          </a:r>
          <a:endParaRPr lang="en-US" sz="1400" kern="1200" dirty="0"/>
        </a:p>
      </dsp:txBody>
      <dsp:txXfrm>
        <a:off x="2633471" y="2881633"/>
        <a:ext cx="5596128" cy="501187"/>
      </dsp:txXfrm>
    </dsp:sp>
    <dsp:sp modelId="{939B76D1-BB33-4E50-9ECD-839FB5787B95}">
      <dsp:nvSpPr>
        <dsp:cNvPr id="0" name=""/>
        <dsp:cNvSpPr/>
      </dsp:nvSpPr>
      <dsp:spPr>
        <a:xfrm>
          <a:off x="0" y="3538914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Социјална заштита</a:t>
          </a:r>
          <a:endParaRPr lang="en-US" sz="1500" b="1" kern="1200" dirty="0"/>
        </a:p>
      </dsp:txBody>
      <dsp:txXfrm>
        <a:off x="0" y="3538914"/>
        <a:ext cx="2055390" cy="297000"/>
      </dsp:txXfrm>
    </dsp:sp>
    <dsp:sp modelId="{7845F59F-6101-48DE-ABCC-EC5351843F5B}">
      <dsp:nvSpPr>
        <dsp:cNvPr id="0" name=""/>
        <dsp:cNvSpPr/>
      </dsp:nvSpPr>
      <dsp:spPr>
        <a:xfrm>
          <a:off x="2055390" y="3436820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0900" y="3436820"/>
          <a:ext cx="5590663" cy="50118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грађана.</a:t>
          </a:r>
          <a:endParaRPr lang="en-US" sz="1400" kern="1200" dirty="0"/>
        </a:p>
      </dsp:txBody>
      <dsp:txXfrm>
        <a:off x="2630900" y="3436820"/>
        <a:ext cx="5590663" cy="501187"/>
      </dsp:txXfrm>
    </dsp:sp>
    <dsp:sp modelId="{B471A916-B6F4-4017-A447-E2C98CEE19B9}">
      <dsp:nvSpPr>
        <dsp:cNvPr id="0" name=""/>
        <dsp:cNvSpPr/>
      </dsp:nvSpPr>
      <dsp:spPr>
        <a:xfrm>
          <a:off x="0" y="4214758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Буџетска резерва</a:t>
          </a:r>
          <a:endParaRPr lang="en-US" sz="1500" b="1" kern="1200" dirty="0"/>
        </a:p>
      </dsp:txBody>
      <dsp:txXfrm>
        <a:off x="0" y="4214758"/>
        <a:ext cx="2055390" cy="297000"/>
      </dsp:txXfrm>
    </dsp:sp>
    <dsp:sp modelId="{7F976215-9D17-4223-A92A-D3302071B429}">
      <dsp:nvSpPr>
        <dsp:cNvPr id="0" name=""/>
        <dsp:cNvSpPr/>
      </dsp:nvSpPr>
      <dsp:spPr>
        <a:xfrm>
          <a:off x="2055390" y="3992008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0900" y="3992008"/>
          <a:ext cx="5590663" cy="74250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500" b="1" kern="1200" dirty="0"/>
            <a:t>Буџетска резерва </a:t>
          </a:r>
          <a:r>
            <a:rPr lang="sr-Cyrl-RS" sz="15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500" kern="1200" dirty="0"/>
        </a:p>
      </dsp:txBody>
      <dsp:txXfrm>
        <a:off x="2630900" y="3992008"/>
        <a:ext cx="5590663" cy="742500"/>
      </dsp:txXfrm>
    </dsp:sp>
    <dsp:sp modelId="{320B77C6-F8A0-4CEB-8B55-79E4A1BAF9E9}">
      <dsp:nvSpPr>
        <dsp:cNvPr id="0" name=""/>
        <dsp:cNvSpPr/>
      </dsp:nvSpPr>
      <dsp:spPr>
        <a:xfrm>
          <a:off x="0" y="5011258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Капитални издаци</a:t>
          </a:r>
          <a:endParaRPr lang="en-US" sz="1500" b="1" kern="1200" dirty="0"/>
        </a:p>
      </dsp:txBody>
      <dsp:txXfrm>
        <a:off x="0" y="5011258"/>
        <a:ext cx="2055390" cy="297000"/>
      </dsp:txXfrm>
    </dsp:sp>
    <dsp:sp modelId="{803A06C6-F698-48F4-A91D-0B2B17EECBA4}">
      <dsp:nvSpPr>
        <dsp:cNvPr id="0" name=""/>
        <dsp:cNvSpPr/>
      </dsp:nvSpPr>
      <dsp:spPr>
        <a:xfrm>
          <a:off x="2055390" y="4788508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0900" y="4788508"/>
          <a:ext cx="5590663" cy="7425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500" b="1" kern="1200" dirty="0"/>
            <a:t>Капитални издаци </a:t>
          </a:r>
          <a:r>
            <a:rPr lang="sr-Cyrl-RS" sz="15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500" kern="1200" dirty="0"/>
        </a:p>
      </dsp:txBody>
      <dsp:txXfrm>
        <a:off x="2630900" y="4788508"/>
        <a:ext cx="5590663" cy="742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AE727-AD6A-4A91-A3F5-1BBBCF4DA6C5}">
      <dsp:nvSpPr>
        <dsp:cNvPr id="0" name=""/>
        <dsp:cNvSpPr/>
      </dsp:nvSpPr>
      <dsp:spPr>
        <a:xfrm>
          <a:off x="3284929" y="1748106"/>
          <a:ext cx="1838915" cy="1832378"/>
        </a:xfrm>
        <a:prstGeom prst="ellipse">
          <a:avLst/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smtClean="0"/>
            <a:t>Укупни расходи и издаци 5.985.902.274 динара</a:t>
          </a:r>
          <a:endParaRPr lang="en-US" sz="1600" kern="1200" dirty="0"/>
        </a:p>
      </dsp:txBody>
      <dsp:txXfrm>
        <a:off x="3554232" y="2016452"/>
        <a:ext cx="1300309" cy="1295686"/>
      </dsp:txXfrm>
    </dsp:sp>
    <dsp:sp modelId="{690A6F0B-556F-415E-BDA9-EF3E42F113FC}">
      <dsp:nvSpPr>
        <dsp:cNvPr id="0" name=""/>
        <dsp:cNvSpPr/>
      </dsp:nvSpPr>
      <dsp:spPr>
        <a:xfrm rot="16200000">
          <a:off x="4130631" y="1396483"/>
          <a:ext cx="187154" cy="359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solidFill>
              <a:schemeClr val="tx1"/>
            </a:solidFill>
          </a:endParaRPr>
        </a:p>
      </dsp:txBody>
      <dsp:txXfrm>
        <a:off x="4158704" y="1496504"/>
        <a:ext cx="131008" cy="215846"/>
      </dsp:txXfrm>
    </dsp:sp>
    <dsp:sp modelId="{704B2D44-3781-4398-B811-FB22B307B879}">
      <dsp:nvSpPr>
        <dsp:cNvPr id="0" name=""/>
        <dsp:cNvSpPr/>
      </dsp:nvSpPr>
      <dsp:spPr>
        <a:xfrm>
          <a:off x="2791747" y="43515"/>
          <a:ext cx="2825279" cy="941957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Коришћење роба и услуга 1.342.966.016 динара</a:t>
          </a:r>
          <a:endParaRPr lang="en-US" sz="1600" kern="1200" dirty="0"/>
        </a:p>
      </dsp:txBody>
      <dsp:txXfrm>
        <a:off x="3205500" y="181461"/>
        <a:ext cx="1997773" cy="666065"/>
      </dsp:txXfrm>
    </dsp:sp>
    <dsp:sp modelId="{697B6C48-7DA3-4E13-BFED-66692681ADDC}">
      <dsp:nvSpPr>
        <dsp:cNvPr id="0" name=""/>
        <dsp:cNvSpPr/>
      </dsp:nvSpPr>
      <dsp:spPr>
        <a:xfrm rot="18491688">
          <a:off x="4931149" y="1631647"/>
          <a:ext cx="187145" cy="359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31690"/>
            <a:satOff val="-701"/>
            <a:lumOff val="581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solidFill>
              <a:schemeClr val="tx1"/>
            </a:solidFill>
          </a:endParaRPr>
        </a:p>
      </dsp:txBody>
      <dsp:txXfrm>
        <a:off x="4941863" y="1725657"/>
        <a:ext cx="131002" cy="215846"/>
      </dsp:txXfrm>
    </dsp:sp>
    <dsp:sp modelId="{E8E9783B-0C40-4612-8E2D-5448181BEA88}">
      <dsp:nvSpPr>
        <dsp:cNvPr id="0" name=""/>
        <dsp:cNvSpPr/>
      </dsp:nvSpPr>
      <dsp:spPr>
        <a:xfrm>
          <a:off x="5050134" y="725893"/>
          <a:ext cx="2998480" cy="941957"/>
        </a:xfrm>
        <a:prstGeom prst="ellipse">
          <a:avLst/>
        </a:prstGeom>
        <a:solidFill>
          <a:schemeClr val="accent3">
            <a:shade val="50000"/>
            <a:hueOff val="-30283"/>
            <a:satOff val="-268"/>
            <a:lumOff val="793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smtClean="0"/>
            <a:t>Донације и трансфери 682.462.631 динара</a:t>
          </a:r>
          <a:endParaRPr lang="en-US" sz="1600" kern="1200" dirty="0"/>
        </a:p>
      </dsp:txBody>
      <dsp:txXfrm>
        <a:off x="5489251" y="863839"/>
        <a:ext cx="2120246" cy="666065"/>
      </dsp:txXfrm>
    </dsp:sp>
    <dsp:sp modelId="{71EF7C3E-090A-4455-A0B6-B5E3DF7570EC}">
      <dsp:nvSpPr>
        <dsp:cNvPr id="0" name=""/>
        <dsp:cNvSpPr/>
      </dsp:nvSpPr>
      <dsp:spPr>
        <a:xfrm rot="21043292">
          <a:off x="5140861" y="2088020"/>
          <a:ext cx="229643" cy="359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63380"/>
            <a:satOff val="-1402"/>
            <a:lumOff val="1162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solidFill>
              <a:schemeClr val="tx1"/>
            </a:solidFill>
          </a:endParaRPr>
        </a:p>
      </dsp:txBody>
      <dsp:txXfrm>
        <a:off x="5141312" y="2165522"/>
        <a:ext cx="160750" cy="215846"/>
      </dsp:txXfrm>
    </dsp:sp>
    <dsp:sp modelId="{B974FF55-069B-4CAC-B05D-BD4E5F4F0BC2}">
      <dsp:nvSpPr>
        <dsp:cNvPr id="0" name=""/>
        <dsp:cNvSpPr/>
      </dsp:nvSpPr>
      <dsp:spPr>
        <a:xfrm>
          <a:off x="5401588" y="1770751"/>
          <a:ext cx="2778707" cy="941957"/>
        </a:xfrm>
        <a:prstGeom prst="ellipse">
          <a:avLst/>
        </a:prstGeom>
        <a:solidFill>
          <a:schemeClr val="accent3">
            <a:shade val="50000"/>
            <a:hueOff val="-60566"/>
            <a:satOff val="-536"/>
            <a:lumOff val="1586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smtClean="0"/>
            <a:t>Расходи за запослене 623.983.510 динара</a:t>
          </a:r>
          <a:endParaRPr lang="en-US" sz="1600" kern="1200" dirty="0"/>
        </a:p>
      </dsp:txBody>
      <dsp:txXfrm>
        <a:off x="5808520" y="1908697"/>
        <a:ext cx="1964843" cy="666065"/>
      </dsp:txXfrm>
    </dsp:sp>
    <dsp:sp modelId="{3F2C0806-1101-4C84-96DB-3BC1587D1D8A}">
      <dsp:nvSpPr>
        <dsp:cNvPr id="0" name=""/>
        <dsp:cNvSpPr/>
      </dsp:nvSpPr>
      <dsp:spPr>
        <a:xfrm rot="1658063">
          <a:off x="5186165" y="2801121"/>
          <a:ext cx="187231" cy="359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95069"/>
            <a:satOff val="-2104"/>
            <a:lumOff val="1743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solidFill>
              <a:schemeClr val="tx1"/>
            </a:solidFill>
          </a:endParaRPr>
        </a:p>
      </dsp:txBody>
      <dsp:txXfrm>
        <a:off x="5189369" y="2860043"/>
        <a:ext cx="131062" cy="215846"/>
      </dsp:txXfrm>
    </dsp:sp>
    <dsp:sp modelId="{40432FE9-CEAD-4BFB-B3D8-AF6D293FC686}">
      <dsp:nvSpPr>
        <dsp:cNvPr id="0" name=""/>
        <dsp:cNvSpPr/>
      </dsp:nvSpPr>
      <dsp:spPr>
        <a:xfrm>
          <a:off x="5314869" y="2778303"/>
          <a:ext cx="2998480" cy="941957"/>
        </a:xfrm>
        <a:prstGeom prst="ellipse">
          <a:avLst/>
        </a:prstGeom>
        <a:solidFill>
          <a:schemeClr val="accent3">
            <a:shade val="50000"/>
            <a:hueOff val="-90848"/>
            <a:satOff val="-803"/>
            <a:lumOff val="2380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smtClean="0"/>
            <a:t>Социјална помоћ 110.508.796 динара</a:t>
          </a:r>
          <a:endParaRPr lang="en-US" sz="1600" kern="1200" dirty="0"/>
        </a:p>
      </dsp:txBody>
      <dsp:txXfrm>
        <a:off x="5753986" y="2916249"/>
        <a:ext cx="2120246" cy="666065"/>
      </dsp:txXfrm>
    </dsp:sp>
    <dsp:sp modelId="{AF785882-7168-41BB-B54D-0BF774C84E72}">
      <dsp:nvSpPr>
        <dsp:cNvPr id="0" name=""/>
        <dsp:cNvSpPr/>
      </dsp:nvSpPr>
      <dsp:spPr>
        <a:xfrm rot="2027441">
          <a:off x="4837731" y="3375620"/>
          <a:ext cx="187149" cy="359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126759"/>
            <a:satOff val="-2805"/>
            <a:lumOff val="2324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solidFill>
              <a:schemeClr val="tx1"/>
            </a:solidFill>
          </a:endParaRPr>
        </a:p>
      </dsp:txBody>
      <dsp:txXfrm>
        <a:off x="4842473" y="3431955"/>
        <a:ext cx="131004" cy="215846"/>
      </dsp:txXfrm>
    </dsp:sp>
    <dsp:sp modelId="{16CC8C8D-1D3E-4AFE-9B84-39FC4A67B66B}">
      <dsp:nvSpPr>
        <dsp:cNvPr id="0" name=""/>
        <dsp:cNvSpPr/>
      </dsp:nvSpPr>
      <dsp:spPr>
        <a:xfrm>
          <a:off x="4971097" y="3709705"/>
          <a:ext cx="2998480" cy="941957"/>
        </a:xfrm>
        <a:prstGeom prst="ellipse">
          <a:avLst/>
        </a:prstGeom>
        <a:solidFill>
          <a:schemeClr val="accent3">
            <a:shade val="50000"/>
            <a:hueOff val="-121131"/>
            <a:satOff val="-1071"/>
            <a:lumOff val="3173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smtClean="0"/>
            <a:t>Субвенције 116.859.647 динара</a:t>
          </a:r>
          <a:endParaRPr lang="en-US" sz="1600" kern="1200" dirty="0"/>
        </a:p>
      </dsp:txBody>
      <dsp:txXfrm>
        <a:off x="5410214" y="3847651"/>
        <a:ext cx="2120246" cy="666065"/>
      </dsp:txXfrm>
    </dsp:sp>
    <dsp:sp modelId="{0AA39751-C88C-4983-A4E0-A584409E4C8F}">
      <dsp:nvSpPr>
        <dsp:cNvPr id="0" name=""/>
        <dsp:cNvSpPr/>
      </dsp:nvSpPr>
      <dsp:spPr>
        <a:xfrm rot="5400000">
          <a:off x="4130627" y="3627477"/>
          <a:ext cx="187154" cy="359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158449"/>
            <a:satOff val="-3506"/>
            <a:lumOff val="290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solidFill>
              <a:schemeClr val="tx1"/>
            </a:solidFill>
          </a:endParaRPr>
        </a:p>
      </dsp:txBody>
      <dsp:txXfrm>
        <a:off x="4158700" y="3671352"/>
        <a:ext cx="131008" cy="215846"/>
      </dsp:txXfrm>
    </dsp:sp>
    <dsp:sp modelId="{36C564E6-FABC-4394-8E4B-B0DCA468B12F}">
      <dsp:nvSpPr>
        <dsp:cNvPr id="0" name=""/>
        <dsp:cNvSpPr/>
      </dsp:nvSpPr>
      <dsp:spPr>
        <a:xfrm>
          <a:off x="2705147" y="4343119"/>
          <a:ext cx="2998480" cy="941957"/>
        </a:xfrm>
        <a:prstGeom prst="ellipse">
          <a:avLst/>
        </a:prstGeom>
        <a:solidFill>
          <a:schemeClr val="accent3">
            <a:shade val="50000"/>
            <a:hueOff val="-151414"/>
            <a:satOff val="-1339"/>
            <a:lumOff val="3967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smtClean="0"/>
            <a:t>Остали расходи 230.377.455 динара</a:t>
          </a:r>
          <a:endParaRPr lang="en-US" sz="1600" kern="1200" dirty="0"/>
        </a:p>
      </dsp:txBody>
      <dsp:txXfrm>
        <a:off x="3144264" y="4481065"/>
        <a:ext cx="2120246" cy="666065"/>
      </dsp:txXfrm>
    </dsp:sp>
    <dsp:sp modelId="{927A6D82-9E56-48EA-8250-B8BE59C6BFFD}">
      <dsp:nvSpPr>
        <dsp:cNvPr id="0" name=""/>
        <dsp:cNvSpPr/>
      </dsp:nvSpPr>
      <dsp:spPr>
        <a:xfrm rot="8763833">
          <a:off x="3398891" y="3447514"/>
          <a:ext cx="187145" cy="359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126759"/>
            <a:satOff val="-2805"/>
            <a:lumOff val="2324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solidFill>
              <a:schemeClr val="tx1"/>
            </a:solidFill>
          </a:endParaRPr>
        </a:p>
      </dsp:txBody>
      <dsp:txXfrm rot="10800000">
        <a:off x="3450252" y="3503791"/>
        <a:ext cx="131002" cy="215846"/>
      </dsp:txXfrm>
    </dsp:sp>
    <dsp:sp modelId="{2294EA84-1E69-4955-BDD1-DC581C2815F3}">
      <dsp:nvSpPr>
        <dsp:cNvPr id="0" name=""/>
        <dsp:cNvSpPr/>
      </dsp:nvSpPr>
      <dsp:spPr>
        <a:xfrm>
          <a:off x="428945" y="3724945"/>
          <a:ext cx="2998480" cy="941957"/>
        </a:xfrm>
        <a:prstGeom prst="ellipse">
          <a:avLst/>
        </a:prstGeom>
        <a:solidFill>
          <a:schemeClr val="accent3">
            <a:shade val="50000"/>
            <a:hueOff val="-121131"/>
            <a:satOff val="-1071"/>
            <a:lumOff val="3173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smtClean="0"/>
            <a:t>Средства резерве 76.363.247 динара</a:t>
          </a:r>
          <a:endParaRPr lang="en-US" sz="1600" kern="1200" dirty="0"/>
        </a:p>
      </dsp:txBody>
      <dsp:txXfrm>
        <a:off x="868062" y="3862891"/>
        <a:ext cx="2120246" cy="666065"/>
      </dsp:txXfrm>
    </dsp:sp>
    <dsp:sp modelId="{5E65F292-BC31-40D6-9015-8329C786565A}">
      <dsp:nvSpPr>
        <dsp:cNvPr id="0" name=""/>
        <dsp:cNvSpPr/>
      </dsp:nvSpPr>
      <dsp:spPr>
        <a:xfrm rot="10026882">
          <a:off x="3064126" y="2794584"/>
          <a:ext cx="187245" cy="359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95069"/>
            <a:satOff val="-2104"/>
            <a:lumOff val="1743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solidFill>
              <a:schemeClr val="tx1"/>
            </a:solidFill>
          </a:endParaRPr>
        </a:p>
      </dsp:txBody>
      <dsp:txXfrm rot="10800000">
        <a:off x="3119592" y="2860269"/>
        <a:ext cx="131072" cy="215846"/>
      </dsp:txXfrm>
    </dsp:sp>
    <dsp:sp modelId="{AE79641B-97EE-4E00-9064-ADC164338C95}">
      <dsp:nvSpPr>
        <dsp:cNvPr id="0" name=""/>
        <dsp:cNvSpPr/>
      </dsp:nvSpPr>
      <dsp:spPr>
        <a:xfrm>
          <a:off x="147931" y="2778307"/>
          <a:ext cx="2998480" cy="941957"/>
        </a:xfrm>
        <a:prstGeom prst="ellipse">
          <a:avLst/>
        </a:prstGeom>
        <a:solidFill>
          <a:schemeClr val="accent3">
            <a:shade val="50000"/>
            <a:hueOff val="-90848"/>
            <a:satOff val="-803"/>
            <a:lumOff val="2380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smtClean="0"/>
            <a:t>Капитални издаци 1.914.041.114 динара</a:t>
          </a:r>
          <a:endParaRPr lang="en-US" sz="1600" kern="1200" dirty="0"/>
        </a:p>
      </dsp:txBody>
      <dsp:txXfrm>
        <a:off x="587048" y="2916253"/>
        <a:ext cx="2120246" cy="666065"/>
      </dsp:txXfrm>
    </dsp:sp>
    <dsp:sp modelId="{EEF418F1-5D5C-44FF-A631-72FD33626A0F}">
      <dsp:nvSpPr>
        <dsp:cNvPr id="0" name=""/>
        <dsp:cNvSpPr/>
      </dsp:nvSpPr>
      <dsp:spPr>
        <a:xfrm rot="11347830">
          <a:off x="3068695" y="2089195"/>
          <a:ext cx="187256" cy="359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63380"/>
            <a:satOff val="-1402"/>
            <a:lumOff val="1162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1500" kern="1200">
            <a:solidFill>
              <a:schemeClr val="tx1"/>
            </a:solidFill>
          </a:endParaRPr>
        </a:p>
      </dsp:txBody>
      <dsp:txXfrm rot="10800000">
        <a:off x="3124516" y="2165600"/>
        <a:ext cx="131079" cy="215846"/>
      </dsp:txXfrm>
    </dsp:sp>
    <dsp:sp modelId="{6BA66504-B16D-45D3-BA38-0D39426E3943}">
      <dsp:nvSpPr>
        <dsp:cNvPr id="0" name=""/>
        <dsp:cNvSpPr/>
      </dsp:nvSpPr>
      <dsp:spPr>
        <a:xfrm>
          <a:off x="140378" y="1770752"/>
          <a:ext cx="2869623" cy="941957"/>
        </a:xfrm>
        <a:prstGeom prst="ellipse">
          <a:avLst/>
        </a:prstGeom>
        <a:solidFill>
          <a:schemeClr val="accent3">
            <a:shade val="50000"/>
            <a:hueOff val="-60566"/>
            <a:satOff val="-536"/>
            <a:lumOff val="1586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smtClean="0"/>
            <a:t>Отплата главнице 650.000 динара</a:t>
          </a:r>
          <a:endParaRPr lang="en-US" sz="1600" kern="1200" dirty="0"/>
        </a:p>
      </dsp:txBody>
      <dsp:txXfrm>
        <a:off x="560625" y="1908698"/>
        <a:ext cx="2029129" cy="666065"/>
      </dsp:txXfrm>
    </dsp:sp>
    <dsp:sp modelId="{7CEADA6C-48B9-42F0-844F-EEE916A73E0C}">
      <dsp:nvSpPr>
        <dsp:cNvPr id="0" name=""/>
        <dsp:cNvSpPr/>
      </dsp:nvSpPr>
      <dsp:spPr>
        <a:xfrm rot="12760956">
          <a:off x="3300540" y="1694121"/>
          <a:ext cx="185296" cy="359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31690"/>
            <a:satOff val="-701"/>
            <a:lumOff val="581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1500" kern="1200">
            <a:solidFill>
              <a:schemeClr val="tx1"/>
            </a:solidFill>
          </a:endParaRPr>
        </a:p>
      </dsp:txBody>
      <dsp:txXfrm rot="10800000">
        <a:off x="3351728" y="1781078"/>
        <a:ext cx="129707" cy="215846"/>
      </dsp:txXfrm>
    </dsp:sp>
    <dsp:sp modelId="{810F3256-1214-4FD4-B0F5-4121F7F4F2C5}">
      <dsp:nvSpPr>
        <dsp:cNvPr id="0" name=""/>
        <dsp:cNvSpPr/>
      </dsp:nvSpPr>
      <dsp:spPr>
        <a:xfrm>
          <a:off x="363829" y="691222"/>
          <a:ext cx="2998480" cy="941957"/>
        </a:xfrm>
        <a:prstGeom prst="ellipse">
          <a:avLst/>
        </a:prstGeom>
        <a:solidFill>
          <a:schemeClr val="accent3">
            <a:shade val="50000"/>
            <a:hueOff val="-30283"/>
            <a:satOff val="-268"/>
            <a:lumOff val="793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kern="1200" smtClean="0"/>
            <a:t>Набавка финансијске имовине 887.689.858 динара</a:t>
          </a:r>
          <a:endParaRPr lang="en-US" sz="1500" kern="1200" dirty="0"/>
        </a:p>
      </dsp:txBody>
      <dsp:txXfrm>
        <a:off x="802946" y="829168"/>
        <a:ext cx="2120246" cy="666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79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слику на слајду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Чувар места за напомен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53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Cyrl-CS" smtClean="0"/>
              <a:t>Кликните и уредите стил поднаслова мастера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16177A51-6661-464F-AF3F-5F9E5897B61D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26654693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16177A51-6661-464F-AF3F-5F9E5897B61D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6392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2117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3707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t>8/8/2018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5249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78632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t>8/8/2018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0046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8368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Cyrl-CS" smtClean="0"/>
              <a:t>Кликните на икону да бисте додали слику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7773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ска 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Cyrl-CS" smtClean="0"/>
              <a:t>Кликните на икону да бисте додали слику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664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слов и нат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0914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1981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ца са име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64158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ца са понуђеним име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r-Cyrl-CS" smtClean="0"/>
              <a:t>Уредите стил текста мастера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2752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чно или нетач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r-Cyrl-CS" smtClean="0"/>
              <a:t>Уредите стил текста мастера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70287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34874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2066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1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8/8/2018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8/8/2018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177A51-6661-464F-AF3F-5F9E5897B61D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8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  <p:sldLayoutId id="2147483934" r:id="rId1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171507/money-pot-by-gnokii-171507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59" y="532883"/>
            <a:ext cx="7574347" cy="2608085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r-Cyrl-RS" b="1" dirty="0">
                <a:ln/>
                <a:solidFill>
                  <a:schemeClr val="accent3"/>
                </a:solidFill>
                <a:latin typeface="+mn-lt"/>
              </a:rPr>
              <a:t>ГРАД</a:t>
            </a:r>
            <a:r>
              <a:rPr lang="en-US" b="1" dirty="0">
                <a:ln/>
                <a:solidFill>
                  <a:schemeClr val="accent3"/>
                </a:solidFill>
                <a:latin typeface="+mn-lt"/>
              </a:rPr>
              <a:t> </a:t>
            </a:r>
            <a:r>
              <a:rPr lang="sr-Cyrl-RS" b="1" dirty="0" smtClean="0">
                <a:ln/>
                <a:solidFill>
                  <a:schemeClr val="accent3"/>
                </a:solidFill>
                <a:latin typeface="+mn-lt"/>
              </a:rPr>
              <a:t>ПОЖАРЕВАЦ</a:t>
            </a:r>
            <a:endParaRPr lang="en-US" b="1" dirty="0">
              <a:ln/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284984"/>
            <a:ext cx="7488832" cy="1512168"/>
          </a:xfrm>
        </p:spPr>
        <p:txBody>
          <a:bodyPr>
            <a:normAutofit/>
          </a:bodyPr>
          <a:lstStyle/>
          <a:p>
            <a:pPr algn="ctr"/>
            <a:endParaRPr lang="sr-Cyrl-R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sr-Cyrl-RS" sz="2000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ГРАЂАНСКИ </a:t>
            </a:r>
            <a:r>
              <a:rPr lang="sr-Cyrl-RS" sz="20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ВОДИЧ КРОЗ ОДЛУКУ О БУЏЕТУ </a:t>
            </a:r>
            <a:r>
              <a:rPr lang="sr-Cyrl-RS" sz="2000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 2018. ГОДИНУ</a:t>
            </a:r>
            <a:endParaRPr lang="en-US" sz="2000" dirty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Слик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692" y="532883"/>
            <a:ext cx="1554615" cy="159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619919"/>
          </a:xfrm>
        </p:spPr>
        <p:txBody>
          <a:bodyPr>
            <a:normAutofit fontScale="90000"/>
          </a:bodyPr>
          <a:lstStyle/>
          <a:p>
            <a:r>
              <a:rPr lang="sr-Cyrl-R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Шта су приходи и примања буџета?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772699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6"/>
            <a:ext cx="8196695" cy="1092901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r-Cyrl-RS" sz="3000" b="1" dirty="0">
                <a:ln/>
                <a:solidFill>
                  <a:schemeClr val="accent3"/>
                </a:solidFill>
              </a:rPr>
              <a:t>Структура </a:t>
            </a:r>
            <a:r>
              <a:rPr lang="sr-Cyrl-RS" sz="3000" b="1" dirty="0" smtClean="0">
                <a:ln/>
                <a:solidFill>
                  <a:schemeClr val="accent3"/>
                </a:solidFill>
              </a:rPr>
              <a:t>планираних прихода </a:t>
            </a:r>
            <a:r>
              <a:rPr lang="sr-Cyrl-RS" sz="3000" b="1" dirty="0">
                <a:ln/>
                <a:solidFill>
                  <a:schemeClr val="accent3"/>
                </a:solidFill>
              </a:rPr>
              <a:t>и примања </a:t>
            </a:r>
            <a:r>
              <a:rPr lang="sr-Cyrl-RS" sz="3000" b="1" dirty="0" smtClean="0">
                <a:ln/>
                <a:solidFill>
                  <a:schemeClr val="accent3"/>
                </a:solidFill>
              </a:rPr>
              <a:t/>
            </a:r>
            <a:br>
              <a:rPr lang="sr-Cyrl-RS" sz="3000" b="1" dirty="0" smtClean="0">
                <a:ln/>
                <a:solidFill>
                  <a:schemeClr val="accent3"/>
                </a:solidFill>
              </a:rPr>
            </a:br>
            <a:r>
              <a:rPr lang="sr-Cyrl-RS" sz="3000" b="1" dirty="0" smtClean="0">
                <a:ln/>
                <a:solidFill>
                  <a:schemeClr val="accent3"/>
                </a:solidFill>
              </a:rPr>
              <a:t>за </a:t>
            </a:r>
            <a:r>
              <a:rPr lang="sr-Cyrl-RS" sz="3000" b="1" dirty="0">
                <a:ln/>
                <a:solidFill>
                  <a:schemeClr val="accent3"/>
                </a:solidFill>
              </a:rPr>
              <a:t>2018. </a:t>
            </a:r>
            <a:r>
              <a:rPr lang="sr-Cyrl-RS" sz="3000" b="1" dirty="0" smtClean="0">
                <a:ln/>
                <a:solidFill>
                  <a:schemeClr val="accent3"/>
                </a:solidFill>
              </a:rPr>
              <a:t>годину </a:t>
            </a:r>
            <a:br>
              <a:rPr lang="sr-Cyrl-RS" sz="3000" b="1" dirty="0" smtClean="0">
                <a:ln/>
                <a:solidFill>
                  <a:schemeClr val="accent3"/>
                </a:solidFill>
              </a:rPr>
            </a:br>
            <a:endParaRPr lang="en-US" sz="2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6" name="Diagram 4"/>
          <p:cNvGraphicFramePr/>
          <p:nvPr>
            <p:extLst>
              <p:ext uri="{D42A27DB-BD31-4B8C-83A1-F6EECF244321}">
                <p14:modId xmlns:p14="http://schemas.microsoft.com/office/powerpoint/2010/main" val="1839829255"/>
              </p:ext>
            </p:extLst>
          </p:nvPr>
        </p:nvGraphicFramePr>
        <p:xfrm>
          <a:off x="251520" y="1052736"/>
          <a:ext cx="8568952" cy="5303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315615"/>
          </a:xfrm>
        </p:spPr>
        <p:txBody>
          <a:bodyPr>
            <a:normAutofit/>
          </a:bodyPr>
          <a:lstStyle/>
          <a:p>
            <a:r>
              <a:rPr lang="sr-Cyrl-RS" sz="2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Структура планираних прихода и примања </a:t>
            </a:r>
            <a:r>
              <a:rPr lang="sr-Cyrl-RS" sz="29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sr-Cyrl-RS" sz="29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Cyrl-RS" sz="29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 </a:t>
            </a:r>
            <a:r>
              <a:rPr lang="sr-Cyrl-RS" sz="2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2018. </a:t>
            </a:r>
            <a:r>
              <a:rPr lang="sr-Cyrl-RS" sz="29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годину </a:t>
            </a:r>
            <a:br>
              <a:rPr lang="sr-Cyrl-RS" sz="29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sz="2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Chart 1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38160"/>
              </p:ext>
            </p:extLst>
          </p:nvPr>
        </p:nvGraphicFramePr>
        <p:xfrm>
          <a:off x="1403648" y="1447801"/>
          <a:ext cx="7560839" cy="47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3FCF31A-C414-495D-B6FB-67BE073A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087E60ED-409A-4469-8A69-9AF5DEC571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15271" y="106101"/>
            <a:ext cx="7568359" cy="1143000"/>
          </a:xfrm>
        </p:spPr>
        <p:txBody>
          <a:bodyPr>
            <a:normAutofit fontScale="90000"/>
          </a:bodyPr>
          <a:lstStyle/>
          <a:p>
            <a:r>
              <a:rPr lang="sr-Cyrl-R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Шта се променило у односу на </a:t>
            </a:r>
            <a:r>
              <a:rPr lang="sr-Cyrl-R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sr-Cyrl-R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r-Cyrl-R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2017</a:t>
            </a:r>
            <a:r>
              <a:rPr lang="sr-Cyrl-R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годину?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0E797032-4144-4533-8624-B69EB7AFB8A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997915" y="1505763"/>
            <a:ext cx="7568359" cy="11303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2000" dirty="0"/>
              <a:t>Укупни приходи и примања нашег града у 2018. години су се </a:t>
            </a:r>
            <a:r>
              <a:rPr lang="sr-Cyrl-RS" sz="2000" b="1" dirty="0" smtClean="0">
                <a:solidFill>
                  <a:srgbClr val="0066FF"/>
                </a:solidFill>
              </a:rPr>
              <a:t>повећали</a:t>
            </a:r>
            <a:r>
              <a:rPr lang="sr-Cyrl-RS" sz="2000" b="1" dirty="0" smtClean="0"/>
              <a:t> </a:t>
            </a:r>
            <a:r>
              <a:rPr lang="sr-Cyrl-RS" sz="2000" dirty="0"/>
              <a:t>у односу на последњу измену Одлуке о буџету за 2017. годину за</a:t>
            </a:r>
            <a:r>
              <a:rPr lang="sr-Cyrl-RS" sz="2000" b="1" dirty="0"/>
              <a:t> </a:t>
            </a:r>
            <a:r>
              <a:rPr lang="sr-Cyrl-RS" sz="2000" b="1" dirty="0" smtClean="0">
                <a:solidFill>
                  <a:srgbClr val="0066FF"/>
                </a:solidFill>
              </a:rPr>
              <a:t>1.385.620.582,00</a:t>
            </a:r>
            <a:r>
              <a:rPr lang="sr-Cyrl-RS" sz="2000" b="1" dirty="0" smtClean="0"/>
              <a:t> </a:t>
            </a:r>
            <a:r>
              <a:rPr lang="sr-Cyrl-RS" sz="2000" dirty="0" smtClean="0"/>
              <a:t>динара.</a:t>
            </a:r>
            <a:endParaRPr lang="en-US" sz="2000" dirty="0"/>
          </a:p>
          <a:p>
            <a:endParaRPr lang="en-US" dirty="0"/>
          </a:p>
        </p:txBody>
      </p:sp>
      <p:sp>
        <p:nvSpPr>
          <p:cNvPr id="13317" name="Rectangle 5">
            <a:extLst>
              <a:ext uri="{FF2B5EF4-FFF2-40B4-BE49-F238E27FC236}">
                <a16:creationId xmlns="" xmlns:a16="http://schemas.microsoft.com/office/drawing/2014/main" id="{D3B117C4-EC32-452E-9A8F-8386B304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733675"/>
            <a:ext cx="7427168" cy="155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sr-Cyrl-RS" b="1" dirty="0" err="1" smtClean="0">
                <a:solidFill>
                  <a:srgbClr val="FF0000"/>
                </a:solidFill>
              </a:rPr>
              <a:t>Мемурандумске</a:t>
            </a:r>
            <a:r>
              <a:rPr lang="sr-Cyrl-RS" b="1" dirty="0" smtClean="0">
                <a:solidFill>
                  <a:srgbClr val="FF0000"/>
                </a:solidFill>
              </a:rPr>
              <a:t> ставке за </a:t>
            </a:r>
            <a:r>
              <a:rPr lang="sr-Cyrl-RS" b="1" dirty="0" err="1" smtClean="0">
                <a:solidFill>
                  <a:srgbClr val="FF0000"/>
                </a:solidFill>
              </a:rPr>
              <a:t>рефундацију</a:t>
            </a:r>
            <a:r>
              <a:rPr lang="sr-Cyrl-RS" b="1" dirty="0" smtClean="0">
                <a:solidFill>
                  <a:srgbClr val="FF0000"/>
                </a:solidFill>
              </a:rPr>
              <a:t> расхода </a:t>
            </a:r>
            <a:r>
              <a:rPr lang="sr-Cyrl-RS" dirty="0"/>
              <a:t>су</a:t>
            </a:r>
            <a:r>
              <a:rPr lang="sr-Cyrl-RS" b="1" dirty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смањене </a:t>
            </a:r>
            <a:r>
              <a:rPr lang="sr-Cyrl-RS" dirty="0"/>
              <a:t>за </a:t>
            </a:r>
            <a:r>
              <a:rPr lang="sr-Cyrl-RS" dirty="0" smtClean="0"/>
              <a:t>524.383,00 динара</a:t>
            </a:r>
            <a:endParaRPr lang="en-US" dirty="0"/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sr-Cyrl-RS" b="1" dirty="0" smtClean="0">
                <a:solidFill>
                  <a:srgbClr val="FF0000"/>
                </a:solidFill>
              </a:rPr>
              <a:t>Примања </a:t>
            </a:r>
            <a:r>
              <a:rPr lang="sr-Cyrl-RS" b="1" dirty="0">
                <a:solidFill>
                  <a:srgbClr val="FF0000"/>
                </a:solidFill>
              </a:rPr>
              <a:t>од продаје </a:t>
            </a:r>
            <a:r>
              <a:rPr lang="sr-Cyrl-RS" b="1" dirty="0" smtClean="0">
                <a:solidFill>
                  <a:srgbClr val="FF0000"/>
                </a:solidFill>
              </a:rPr>
              <a:t>финансијске </a:t>
            </a:r>
            <a:r>
              <a:rPr lang="sr-Cyrl-RS" b="1" dirty="0">
                <a:solidFill>
                  <a:srgbClr val="FF0000"/>
                </a:solidFill>
              </a:rPr>
              <a:t>имовине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/>
              <a:t>су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/>
              <a:t>смањена за </a:t>
            </a:r>
            <a:r>
              <a:rPr lang="sr-Cyrl-RS" dirty="0" smtClean="0"/>
              <a:t>400.000,00 динара</a:t>
            </a:r>
            <a:endParaRPr lang="en-US" dirty="0"/>
          </a:p>
        </p:txBody>
      </p:sp>
      <p:sp>
        <p:nvSpPr>
          <p:cNvPr id="13318" name="AutoShape 7">
            <a:extLst>
              <a:ext uri="{FF2B5EF4-FFF2-40B4-BE49-F238E27FC236}">
                <a16:creationId xmlns="" xmlns:a16="http://schemas.microsoft.com/office/drawing/2014/main" id="{D6A40074-96B9-4BD4-A23E-DED00FC03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17" y="2732088"/>
            <a:ext cx="485775" cy="982092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AutoShape 8">
            <a:extLst>
              <a:ext uri="{FF2B5EF4-FFF2-40B4-BE49-F238E27FC236}">
                <a16:creationId xmlns="" xmlns:a16="http://schemas.microsoft.com/office/drawing/2014/main" id="{44DB8CA7-8A08-41B6-B877-2859B67A2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200" y="4136621"/>
            <a:ext cx="485775" cy="1971680"/>
          </a:xfrm>
          <a:prstGeom prst="upArrow">
            <a:avLst>
              <a:gd name="adj1" fmla="val 50000"/>
              <a:gd name="adj2" fmla="val 4191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="" xmlns:a16="http://schemas.microsoft.com/office/drawing/2014/main" id="{D3B117C4-EC32-452E-9A8F-8386B304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6462" y="2733674"/>
            <a:ext cx="7427168" cy="155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sr-Cyrl-RS" b="1" dirty="0" err="1" smtClean="0">
                <a:solidFill>
                  <a:srgbClr val="FF0000"/>
                </a:solidFill>
              </a:rPr>
              <a:t>Мемурандумске</a:t>
            </a:r>
            <a:r>
              <a:rPr lang="sr-Cyrl-RS" b="1" dirty="0" smtClean="0">
                <a:solidFill>
                  <a:srgbClr val="FF0000"/>
                </a:solidFill>
              </a:rPr>
              <a:t> ставке за </a:t>
            </a:r>
            <a:r>
              <a:rPr lang="sr-Cyrl-RS" b="1" dirty="0" err="1" smtClean="0">
                <a:solidFill>
                  <a:srgbClr val="FF0000"/>
                </a:solidFill>
              </a:rPr>
              <a:t>рефундацију</a:t>
            </a:r>
            <a:r>
              <a:rPr lang="sr-Cyrl-RS" b="1" dirty="0" smtClean="0">
                <a:solidFill>
                  <a:srgbClr val="FF0000"/>
                </a:solidFill>
              </a:rPr>
              <a:t> расхода </a:t>
            </a:r>
            <a:r>
              <a:rPr lang="sr-Cyrl-RS" dirty="0"/>
              <a:t>су</a:t>
            </a:r>
            <a:r>
              <a:rPr lang="sr-Cyrl-RS" b="1" dirty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смањене </a:t>
            </a:r>
            <a:r>
              <a:rPr lang="sr-Cyrl-RS" dirty="0"/>
              <a:t>за </a:t>
            </a:r>
            <a:r>
              <a:rPr lang="sr-Cyrl-RS" dirty="0" smtClean="0"/>
              <a:t>524.383,00 динара</a:t>
            </a:r>
            <a:endParaRPr lang="en-US" dirty="0"/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sr-Cyrl-RS" b="1" dirty="0" smtClean="0">
                <a:solidFill>
                  <a:srgbClr val="FF0000"/>
                </a:solidFill>
              </a:rPr>
              <a:t>Примања </a:t>
            </a:r>
            <a:r>
              <a:rPr lang="sr-Cyrl-RS" b="1" dirty="0">
                <a:solidFill>
                  <a:srgbClr val="FF0000"/>
                </a:solidFill>
              </a:rPr>
              <a:t>од продаје </a:t>
            </a:r>
            <a:r>
              <a:rPr lang="sr-Cyrl-RS" b="1" dirty="0" smtClean="0">
                <a:solidFill>
                  <a:srgbClr val="FF0000"/>
                </a:solidFill>
              </a:rPr>
              <a:t>финансијске </a:t>
            </a:r>
            <a:r>
              <a:rPr lang="sr-Cyrl-RS" b="1" dirty="0">
                <a:solidFill>
                  <a:srgbClr val="FF0000"/>
                </a:solidFill>
              </a:rPr>
              <a:t>имовине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/>
              <a:t>су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/>
              <a:t>смањена за </a:t>
            </a:r>
            <a:r>
              <a:rPr lang="sr-Cyrl-RS" dirty="0" smtClean="0"/>
              <a:t>400.000,00 динара</a:t>
            </a:r>
            <a:endParaRPr 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1664F881-777B-4844-A78D-FC8E175A6529}"/>
              </a:ext>
            </a:extLst>
          </p:cNvPr>
          <p:cNvSpPr txBox="1">
            <a:spLocks noChangeArrowheads="1"/>
          </p:cNvSpPr>
          <p:nvPr/>
        </p:nvSpPr>
        <p:spPr>
          <a:xfrm>
            <a:off x="1979712" y="4265633"/>
            <a:ext cx="6703918" cy="20907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000" b="1" dirty="0" smtClean="0">
                <a:solidFill>
                  <a:srgbClr val="0066FF"/>
                </a:solidFill>
              </a:rPr>
              <a:t>Порески приходи</a:t>
            </a:r>
            <a:r>
              <a:rPr lang="sr-Cyrl-RS" sz="2000" dirty="0" smtClean="0">
                <a:solidFill>
                  <a:srgbClr val="0066FF"/>
                </a:solidFill>
              </a:rPr>
              <a:t> </a:t>
            </a:r>
            <a:r>
              <a:rPr lang="sr-Cyrl-RS" sz="2000" dirty="0" smtClean="0"/>
              <a:t>су</a:t>
            </a:r>
            <a:r>
              <a:rPr lang="sr-Cyrl-RS" sz="2000" dirty="0" smtClean="0">
                <a:solidFill>
                  <a:srgbClr val="0070C0"/>
                </a:solidFill>
              </a:rPr>
              <a:t> </a:t>
            </a:r>
            <a:r>
              <a:rPr lang="sr-Cyrl-RS" sz="2000" dirty="0" smtClean="0"/>
              <a:t>повећани </a:t>
            </a:r>
            <a:r>
              <a:rPr lang="sr-Cyrl-RS" sz="2000" dirty="0" smtClean="0">
                <a:latin typeface="Calibri" panose="020F0502020204030204" pitchFamily="34" charset="0"/>
              </a:rPr>
              <a:t>за 312.026.971,00 </a:t>
            </a:r>
            <a:r>
              <a:rPr lang="sr-Cyrl-RS" sz="2000" dirty="0" smtClean="0"/>
              <a:t>динара</a:t>
            </a:r>
          </a:p>
          <a:p>
            <a:r>
              <a:rPr lang="sr-Cyrl-RS" sz="2000" b="1" dirty="0" smtClean="0">
                <a:solidFill>
                  <a:srgbClr val="0066FF"/>
                </a:solidFill>
              </a:rPr>
              <a:t>Трансфери </a:t>
            </a:r>
            <a:r>
              <a:rPr lang="sr-Cyrl-RS" sz="2000" dirty="0" smtClean="0"/>
              <a:t>су повећани за 30.026.971,00 динара</a:t>
            </a:r>
          </a:p>
          <a:p>
            <a:r>
              <a:rPr lang="sr-Cyrl-RS" sz="2000" b="1" dirty="0" smtClean="0">
                <a:solidFill>
                  <a:srgbClr val="0066FF"/>
                </a:solidFill>
              </a:rPr>
              <a:t>Други приходи </a:t>
            </a:r>
            <a:r>
              <a:rPr lang="sr-Cyrl-RS" sz="2000" dirty="0" smtClean="0"/>
              <a:t>су повећани за 176.505.872,00 динара</a:t>
            </a:r>
          </a:p>
          <a:p>
            <a:r>
              <a:rPr lang="sr-Cyrl-RS" sz="2000" b="1" dirty="0" smtClean="0">
                <a:solidFill>
                  <a:srgbClr val="0066FF"/>
                </a:solidFill>
              </a:rPr>
              <a:t>Примања од продаје </a:t>
            </a:r>
            <a:r>
              <a:rPr lang="sr-Cyrl-RS" sz="2000" b="1" dirty="0" err="1" smtClean="0">
                <a:solidFill>
                  <a:srgbClr val="0066FF"/>
                </a:solidFill>
              </a:rPr>
              <a:t>нефинансијске</a:t>
            </a:r>
            <a:r>
              <a:rPr lang="sr-Cyrl-RS" sz="2000" b="1" dirty="0" smtClean="0">
                <a:solidFill>
                  <a:srgbClr val="0066FF"/>
                </a:solidFill>
              </a:rPr>
              <a:t> имовине</a:t>
            </a:r>
            <a:r>
              <a:rPr lang="sr-Cyrl-RS" sz="2000" dirty="0" smtClean="0"/>
              <a:t> су повећана за 139.977.641,00 динара</a:t>
            </a:r>
          </a:p>
          <a:p>
            <a:r>
              <a:rPr lang="sr-Cyrl-RS" sz="2000" b="1" dirty="0" smtClean="0">
                <a:solidFill>
                  <a:srgbClr val="0066FF"/>
                </a:solidFill>
              </a:rPr>
              <a:t>Пренета средства из ранијих година </a:t>
            </a:r>
            <a:r>
              <a:rPr lang="sr-Cyrl-RS" sz="2000" dirty="0" smtClean="0"/>
              <a:t>су се повећала за 727.455.543,00 динара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798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778098"/>
          </a:xfrm>
        </p:spPr>
        <p:txBody>
          <a:bodyPr>
            <a:normAutofit/>
          </a:bodyPr>
          <a:lstStyle/>
          <a:p>
            <a:r>
              <a:rPr lang="sr-Cyrl-R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</a:t>
            </a:r>
            <a:r>
              <a:rPr lang="sr-Cyrl-R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шта се троше јавна </a:t>
            </a:r>
            <a:r>
              <a:rPr lang="sr-Cyrl-R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средства</a:t>
            </a:r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4921786"/>
          </a:xfrm>
        </p:spPr>
        <p:txBody>
          <a:bodyPr>
            <a:normAutofit fontScale="925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600" dirty="0" smtClean="0"/>
              <a:t>    Буџет </a:t>
            </a:r>
            <a:r>
              <a:rPr lang="sr-Cyrl-RS" sz="1600" dirty="0"/>
              <a:t>мора бити у равнотежи, што значи да расходи морају одговарати приходима. </a:t>
            </a:r>
            <a:r>
              <a:rPr lang="sr-Cyrl-RS" sz="1600" dirty="0" smtClean="0"/>
              <a:t>		    Укупни  планирани </a:t>
            </a:r>
            <a:r>
              <a:rPr lang="sr-Cyrl-RS" sz="1600" dirty="0"/>
              <a:t>расходи и издаци у 2018. години из буџета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РАСХОДИ </a:t>
            </a:r>
            <a:r>
              <a:rPr lang="sr-Cyrl-RS" sz="1600" dirty="0" smtClean="0"/>
              <a:t>представљају </a:t>
            </a:r>
            <a:r>
              <a:rPr lang="sr-Cyrl-RS" sz="1600" dirty="0"/>
              <a:t>све трошкове града за плате буџетских корисника, набавку роба и услуга, субвенције, дотације и трансфере, социјалну помоћ и остале трошкове које град/општина обезбеђује без директне и непосредне накнаде. </a:t>
            </a:r>
            <a:endParaRPr lang="vi-VN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ИЗДАЦИ</a:t>
            </a:r>
            <a:r>
              <a:rPr lang="sr-Cyrl-RS" sz="16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600" dirty="0"/>
              <a:t>e</a:t>
            </a:r>
            <a:r>
              <a:rPr lang="sr-Cyrl-RS" sz="16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РАСХОДИ И ИЗДАЦИ </a:t>
            </a:r>
            <a:r>
              <a:rPr lang="sr-Cyrl-RS" sz="1600" dirty="0"/>
              <a:t>морају се исказивати на законом прописан начин, односно морају се исказивати: по </a:t>
            </a:r>
            <a:r>
              <a:rPr lang="sr-Cyrl-RS" sz="1600" i="1" dirty="0"/>
              <a:t>програмима</a:t>
            </a:r>
            <a:r>
              <a:rPr lang="sr-Cyrl-RS" sz="1600" dirty="0"/>
              <a:t> који показују колико се троши за извршавање основних надлежности и стратешких циљева града; по </a:t>
            </a:r>
            <a:r>
              <a:rPr lang="sr-Cyrl-RS" sz="1600" i="1" dirty="0"/>
              <a:t>основној намени </a:t>
            </a:r>
            <a:r>
              <a:rPr lang="sr-Cyrl-RS" sz="1600" dirty="0"/>
              <a:t>која показује за коју врсту трошка се средства издвајају; по </a:t>
            </a:r>
            <a:r>
              <a:rPr lang="sr-Cyrl-RS" sz="1600" i="1" dirty="0"/>
              <a:t>функцији</a:t>
            </a:r>
            <a:r>
              <a:rPr lang="sr-Cyrl-RS" sz="1600" dirty="0"/>
              <a:t> која показује функционалну намену за одређену област и по </a:t>
            </a:r>
            <a:r>
              <a:rPr lang="sr-Cyrl-RS" sz="1600" i="1" dirty="0"/>
              <a:t>корисницима буџета </a:t>
            </a:r>
            <a:r>
              <a:rPr lang="sr-Cyrl-RS" sz="1600" dirty="0"/>
              <a:t>што показује организацију рада града.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CFD6A88A-550B-4306-B111-9817A14514A4}"/>
              </a:ext>
            </a:extLst>
          </p:cNvPr>
          <p:cNvSpPr/>
          <p:nvPr/>
        </p:nvSpPr>
        <p:spPr>
          <a:xfrm>
            <a:off x="2123728" y="2060848"/>
            <a:ext cx="460851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5.985.902.274 </a:t>
            </a:r>
            <a:r>
              <a:rPr lang="sr-Cyrl-RS" b="1" dirty="0" smtClean="0"/>
              <a:t> </a:t>
            </a:r>
            <a:r>
              <a:rPr lang="sr-Cyrl-RS" b="1" dirty="0"/>
              <a:t>динара</a:t>
            </a:r>
            <a:endParaRPr lang="sr-Latn-R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82132" y="263834"/>
            <a:ext cx="7857067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Шта су расходи и издаци буџета?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562868"/>
              </p:ext>
            </p:extLst>
          </p:nvPr>
        </p:nvGraphicFramePr>
        <p:xfrm>
          <a:off x="457200" y="1129627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74682"/>
            <a:ext cx="7509520" cy="850106"/>
          </a:xfrm>
        </p:spPr>
        <p:txBody>
          <a:bodyPr>
            <a:normAutofit fontScale="90000"/>
          </a:bodyPr>
          <a:lstStyle/>
          <a:p>
            <a:r>
              <a:rPr lang="sr-Cyrl-R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Структура планираних расхода и издатака буџета за 2018. годину</a:t>
            </a:r>
            <a:endParaRPr lang="en-US" sz="3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081244"/>
              </p:ext>
            </p:extLst>
          </p:nvPr>
        </p:nvGraphicFramePr>
        <p:xfrm>
          <a:off x="483704" y="1226773"/>
          <a:ext cx="8408775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16633"/>
            <a:ext cx="7715200" cy="1656184"/>
          </a:xfrm>
        </p:spPr>
        <p:txBody>
          <a:bodyPr>
            <a:normAutofit/>
          </a:bodyPr>
          <a:lstStyle/>
          <a:p>
            <a:r>
              <a:rPr lang="sr-Cyrl-R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Структура планираних расхода и издатака буџета</a:t>
            </a:r>
            <a:r>
              <a:rPr lang="sr-Cyrl-R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sr-Cyrl-R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 2018. годину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7" name="Chart 1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534663"/>
              </p:ext>
            </p:extLst>
          </p:nvPr>
        </p:nvGraphicFramePr>
        <p:xfrm>
          <a:off x="323528" y="1394366"/>
          <a:ext cx="8640960" cy="493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A0B630F-14B2-42B9-BEA6-2F17C917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AD40CA36-5D78-46A7-9FF9-1845735054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08063" y="261938"/>
            <a:ext cx="8135937" cy="830262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Шта </a:t>
            </a:r>
            <a:r>
              <a:rPr lang="sr-Cyrl-R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се променило у односу </a:t>
            </a:r>
            <a:r>
              <a:rPr lang="sr-Cyrl-R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2017.  годину</a:t>
            </a:r>
            <a:r>
              <a:rPr lang="sr-Cyrl-R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sr-Latn-RS" alt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A6D2914F-D23D-411A-9ED1-117D61D1EA5B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914400" y="1092200"/>
            <a:ext cx="8229600" cy="1130300"/>
          </a:xfrm>
        </p:spPr>
        <p:txBody>
          <a:bodyPr>
            <a:normAutofit/>
          </a:bodyPr>
          <a:lstStyle/>
          <a:p>
            <a:pPr marL="28575" indent="0" algn="just">
              <a:buNone/>
            </a:pPr>
            <a:r>
              <a:rPr lang="sr-Cyrl-RS" sz="2000" b="1" dirty="0">
                <a:solidFill>
                  <a:srgbClr val="0066FF"/>
                </a:solidFill>
              </a:rPr>
              <a:t>Укупни трошкови нашег града у 2018. години </a:t>
            </a:r>
            <a:r>
              <a:rPr lang="sr-Cyrl-RS" sz="2000" dirty="0"/>
              <a:t>су се </a:t>
            </a:r>
            <a:r>
              <a:rPr lang="sr-Cyrl-RS" sz="2000" b="1" dirty="0" smtClean="0">
                <a:solidFill>
                  <a:srgbClr val="0066FF"/>
                </a:solidFill>
              </a:rPr>
              <a:t>повећали</a:t>
            </a:r>
            <a:r>
              <a:rPr lang="sr-Cyrl-RS" sz="2000" dirty="0" smtClean="0"/>
              <a:t> </a:t>
            </a:r>
            <a:r>
              <a:rPr lang="sr-Cyrl-RS" sz="2000" dirty="0"/>
              <a:t>у односу на последњу измену Одлуке о буџету за 2017. годину </a:t>
            </a:r>
            <a:r>
              <a:rPr lang="sr-Cyrl-RS" sz="2000" b="1" dirty="0">
                <a:solidFill>
                  <a:srgbClr val="0066FF"/>
                </a:solidFill>
              </a:rPr>
              <a:t>за </a:t>
            </a:r>
            <a:r>
              <a:rPr lang="en-US" sz="2000" b="1" dirty="0" smtClean="0">
                <a:solidFill>
                  <a:srgbClr val="0066FF"/>
                </a:solidFill>
              </a:rPr>
              <a:t>1.385.620.582,00</a:t>
            </a:r>
            <a:r>
              <a:rPr lang="sr-Cyrl-RS" sz="2000" b="1" dirty="0" smtClean="0">
                <a:solidFill>
                  <a:srgbClr val="0066FF"/>
                </a:solidFill>
              </a:rPr>
              <a:t> </a:t>
            </a:r>
            <a:r>
              <a:rPr lang="sr-Cyrl-RS" sz="2000" dirty="0" smtClean="0"/>
              <a:t>динара</a:t>
            </a:r>
            <a:r>
              <a:rPr lang="en-US" sz="2000" dirty="0"/>
              <a:t>.</a:t>
            </a:r>
            <a:endParaRPr lang="sr-Latn-RS" altLang="en-US" sz="2000" dirty="0"/>
          </a:p>
        </p:txBody>
      </p:sp>
      <p:sp>
        <p:nvSpPr>
          <p:cNvPr id="16388" name="Rectangle 4">
            <a:extLst>
              <a:ext uri="{FF2B5EF4-FFF2-40B4-BE49-F238E27FC236}">
                <a16:creationId xmlns="" xmlns:a16="http://schemas.microsoft.com/office/drawing/2014/main" id="{6A4A0EB2-2045-4442-9D4F-6BDC72C16654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619672" y="2271713"/>
            <a:ext cx="5760640" cy="11699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r-Cyrl-RS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r-Cyrl-RS" sz="18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Субвенције</a:t>
            </a:r>
            <a:r>
              <a:rPr lang="sr-Cyrl-RS" sz="1800" b="1" dirty="0" smtClean="0">
                <a:solidFill>
                  <a:schemeClr val="hlink"/>
                </a:solidFill>
                <a:cs typeface="Calibri" panose="020F0502020204030204" pitchFamily="34" charset="0"/>
              </a:rPr>
              <a:t> </a:t>
            </a:r>
            <a:r>
              <a:rPr lang="sr-Cyrl-RS" sz="1800" dirty="0">
                <a:cs typeface="Calibri" panose="020F0502020204030204" pitchFamily="34" charset="0"/>
              </a:rPr>
              <a:t>су смањене за </a:t>
            </a:r>
            <a:r>
              <a:rPr lang="en-US" sz="18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6.714.958,00</a:t>
            </a:r>
            <a:r>
              <a:rPr lang="sr-Cyrl-RS" sz="1800" b="1" dirty="0" smtClean="0">
                <a:solidFill>
                  <a:schemeClr val="hlink"/>
                </a:solidFill>
                <a:cs typeface="Calibri" panose="020F0502020204030204" pitchFamily="34" charset="0"/>
              </a:rPr>
              <a:t> </a:t>
            </a:r>
            <a:r>
              <a:rPr lang="sr-Cyrl-RS" sz="1800" dirty="0" smtClean="0">
                <a:cs typeface="Calibri" panose="020F0502020204030204" pitchFamily="34" charset="0"/>
              </a:rPr>
              <a:t>динара</a:t>
            </a:r>
            <a:endParaRPr lang="en-US" sz="1800" dirty="0">
              <a:cs typeface="Calibri" panose="020F0502020204030204" pitchFamily="34" charset="0"/>
            </a:endParaRPr>
          </a:p>
          <a:p>
            <a:pPr>
              <a:defRPr/>
            </a:pPr>
            <a:r>
              <a:rPr lang="sr-Cyrl-RS" altLang="en-US" sz="18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Отплата главнице </a:t>
            </a:r>
            <a:r>
              <a:rPr lang="sr-Cyrl-RS" altLang="en-US" sz="1800" dirty="0" smtClean="0">
                <a:cs typeface="Calibri" panose="020F0502020204030204" pitchFamily="34" charset="0"/>
              </a:rPr>
              <a:t>је </a:t>
            </a:r>
            <a:r>
              <a:rPr lang="sr-Cyrl-RS" altLang="en-US" sz="1800" dirty="0">
                <a:cs typeface="Calibri" panose="020F0502020204030204" pitchFamily="34" charset="0"/>
              </a:rPr>
              <a:t>смањена за</a:t>
            </a:r>
            <a:r>
              <a:rPr lang="sr-Cyrl-RS" altLang="en-US" sz="1800" b="1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sr-Cyrl-RS" altLang="en-US" sz="18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1.350.000,00</a:t>
            </a:r>
            <a:r>
              <a:rPr lang="sr-Cyrl-RS" altLang="en-US" sz="1800" dirty="0" smtClean="0">
                <a:cs typeface="Calibri" panose="020F0502020204030204" pitchFamily="34" charset="0"/>
              </a:rPr>
              <a:t> </a:t>
            </a:r>
            <a:r>
              <a:rPr lang="sr-Cyrl-RS" altLang="en-US" sz="1800" dirty="0">
                <a:cs typeface="Calibri" panose="020F0502020204030204" pitchFamily="34" charset="0"/>
              </a:rPr>
              <a:t>динара</a:t>
            </a:r>
            <a:endParaRPr lang="sr-Latn-RS" altLang="en-US" sz="1800" dirty="0">
              <a:cs typeface="Calibri" panose="020F0502020204030204" pitchFamily="34" charset="0"/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="" xmlns:a16="http://schemas.microsoft.com/office/drawing/2014/main" id="{DF5F1BD0-CA20-43F9-91B5-9B94D825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659" y="3441415"/>
            <a:ext cx="7427168" cy="265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sr-Cyrl-RS" b="1" dirty="0">
                <a:solidFill>
                  <a:srgbClr val="0066FF"/>
                </a:solidFill>
                <a:latin typeface="+mn-lt"/>
                <a:cs typeface="Arial" panose="020B0604020202020204" pitchFamily="34" charset="0"/>
              </a:rPr>
              <a:t>Расходи за запослене </a:t>
            </a:r>
            <a:r>
              <a:rPr lang="sr-Cyrl-RS" dirty="0">
                <a:latin typeface="+mn-lt"/>
                <a:cs typeface="Arial" panose="020B0604020202020204" pitchFamily="34" charset="0"/>
              </a:rPr>
              <a:t>су </a:t>
            </a:r>
            <a:r>
              <a:rPr lang="sr-Cyrl-RS" dirty="0" smtClean="0">
                <a:latin typeface="+mn-lt"/>
              </a:rPr>
              <a:t>повећани </a:t>
            </a:r>
            <a:r>
              <a:rPr lang="sr-Cyrl-RS" dirty="0">
                <a:latin typeface="+mn-lt"/>
              </a:rPr>
              <a:t>за </a:t>
            </a:r>
            <a:r>
              <a:rPr lang="sr-Cyrl-RS" b="1" dirty="0" smtClean="0">
                <a:solidFill>
                  <a:srgbClr val="0066FF"/>
                </a:solidFill>
                <a:latin typeface="+mn-lt"/>
              </a:rPr>
              <a:t>10.698.964,00</a:t>
            </a:r>
            <a:r>
              <a:rPr lang="sr-Cyrl-RS" dirty="0" smtClean="0">
                <a:latin typeface="+mn-lt"/>
              </a:rPr>
              <a:t> динара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b="1" dirty="0" smtClean="0">
                <a:solidFill>
                  <a:srgbClr val="0066FF"/>
                </a:solidFill>
                <a:latin typeface="+mn-lt"/>
                <a:cs typeface="Arial" panose="020B0604020202020204" pitchFamily="34" charset="0"/>
              </a:rPr>
              <a:t>Коришћење услуга и роба</a:t>
            </a:r>
            <a:r>
              <a:rPr lang="sr-Cyrl-RS" dirty="0" smtClean="0">
                <a:solidFill>
                  <a:srgbClr val="0066FF"/>
                </a:solidFill>
                <a:latin typeface="+mn-lt"/>
              </a:rPr>
              <a:t> </a:t>
            </a:r>
            <a:r>
              <a:rPr lang="sr-Cyrl-RS" dirty="0" smtClean="0">
                <a:latin typeface="+mn-lt"/>
              </a:rPr>
              <a:t>је повећано за </a:t>
            </a:r>
            <a:r>
              <a:rPr lang="sr-Cyrl-RS" b="1" dirty="0" smtClean="0">
                <a:solidFill>
                  <a:srgbClr val="0066FF"/>
                </a:solidFill>
                <a:latin typeface="+mn-lt"/>
              </a:rPr>
              <a:t>199.970.035,00</a:t>
            </a:r>
            <a:r>
              <a:rPr lang="sr-Cyrl-RS" dirty="0" smtClean="0">
                <a:latin typeface="+mn-lt"/>
              </a:rPr>
              <a:t> динара</a:t>
            </a:r>
            <a:endParaRPr lang="sr-Cyrl-RS" dirty="0">
              <a:latin typeface="+mn-lt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b="1" dirty="0" smtClean="0">
                <a:solidFill>
                  <a:srgbClr val="0066FF"/>
                </a:solidFill>
                <a:latin typeface="+mn-lt"/>
                <a:cs typeface="Arial" panose="020B0604020202020204" pitchFamily="34" charset="0"/>
              </a:rPr>
              <a:t>Донације </a:t>
            </a:r>
            <a:r>
              <a:rPr lang="sr-Cyrl-RS" b="1" dirty="0">
                <a:solidFill>
                  <a:srgbClr val="0066FF"/>
                </a:solidFill>
                <a:latin typeface="+mn-lt"/>
                <a:cs typeface="Arial" panose="020B0604020202020204" pitchFamily="34" charset="0"/>
              </a:rPr>
              <a:t>и трансфери </a:t>
            </a:r>
            <a:r>
              <a:rPr lang="sr-Cyrl-RS" dirty="0">
                <a:latin typeface="+mn-lt"/>
              </a:rPr>
              <a:t>су повећани за </a:t>
            </a:r>
            <a:r>
              <a:rPr lang="sr-Cyrl-RS" b="1" dirty="0" smtClean="0">
                <a:solidFill>
                  <a:srgbClr val="0066FF"/>
                </a:solidFill>
                <a:latin typeface="+mn-lt"/>
              </a:rPr>
              <a:t>21.762.542,00</a:t>
            </a:r>
            <a:r>
              <a:rPr lang="sr-Cyrl-RS" dirty="0" smtClean="0">
                <a:latin typeface="+mn-lt"/>
              </a:rPr>
              <a:t> динара</a:t>
            </a:r>
            <a:endParaRPr lang="sr-Cyrl-RS" b="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RS" b="1" dirty="0">
                <a:solidFill>
                  <a:srgbClr val="0066FF"/>
                </a:solidFill>
                <a:latin typeface="+mn-lt"/>
              </a:rPr>
              <a:t>Расходи за социјалну заштиту</a:t>
            </a:r>
            <a:r>
              <a:rPr lang="sr-Cyrl-RS" dirty="0">
                <a:solidFill>
                  <a:srgbClr val="0066FF"/>
                </a:solidFill>
                <a:latin typeface="+mn-lt"/>
              </a:rPr>
              <a:t> </a:t>
            </a:r>
            <a:r>
              <a:rPr lang="sr-Cyrl-RS" dirty="0">
                <a:latin typeface="+mn-lt"/>
              </a:rPr>
              <a:t>су повећани за </a:t>
            </a:r>
            <a:r>
              <a:rPr lang="sr-Cyrl-RS" b="1" dirty="0" smtClean="0">
                <a:solidFill>
                  <a:srgbClr val="0066FF"/>
                </a:solidFill>
                <a:latin typeface="+mn-lt"/>
              </a:rPr>
              <a:t>5.446.675,00</a:t>
            </a:r>
            <a:r>
              <a:rPr lang="sr-Cyrl-RS" dirty="0" smtClean="0">
                <a:latin typeface="+mn-lt"/>
              </a:rPr>
              <a:t> динара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b="1" dirty="0" smtClean="0">
                <a:solidFill>
                  <a:srgbClr val="0066FF"/>
                </a:solidFill>
                <a:latin typeface="+mn-lt"/>
                <a:cs typeface="Arial" panose="020B0604020202020204" pitchFamily="34" charset="0"/>
              </a:rPr>
              <a:t>Средства резерве </a:t>
            </a:r>
            <a:r>
              <a:rPr lang="sr-Cyrl-RS" dirty="0" smtClean="0">
                <a:latin typeface="+mn-lt"/>
                <a:cs typeface="Arial" panose="020B0604020202020204" pitchFamily="34" charset="0"/>
              </a:rPr>
              <a:t>су</a:t>
            </a:r>
            <a:r>
              <a:rPr lang="sr-Cyrl-RS" b="1" dirty="0" smtClean="0">
                <a:solidFill>
                  <a:schemeClr val="hlink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r-Cyrl-RS" dirty="0" smtClean="0">
                <a:latin typeface="+mn-lt"/>
                <a:cs typeface="Arial" panose="020B0604020202020204" pitchFamily="34" charset="0"/>
              </a:rPr>
              <a:t>повећана за </a:t>
            </a:r>
            <a:r>
              <a:rPr lang="sr-Cyrl-RS" b="1" dirty="0" smtClean="0">
                <a:solidFill>
                  <a:srgbClr val="0066FF"/>
                </a:solidFill>
                <a:latin typeface="+mn-lt"/>
                <a:cs typeface="Arial" panose="020B0604020202020204" pitchFamily="34" charset="0"/>
              </a:rPr>
              <a:t>48.115.578,00</a:t>
            </a:r>
            <a:r>
              <a:rPr lang="sr-Cyrl-RS" dirty="0" smtClean="0">
                <a:latin typeface="+mn-lt"/>
                <a:cs typeface="Arial" panose="020B0604020202020204" pitchFamily="34" charset="0"/>
              </a:rPr>
              <a:t> динара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b="1" dirty="0" smtClean="0">
                <a:solidFill>
                  <a:srgbClr val="0066FF"/>
                </a:solidFill>
                <a:latin typeface="+mn-lt"/>
                <a:cs typeface="Arial" panose="020B0604020202020204" pitchFamily="34" charset="0"/>
              </a:rPr>
              <a:t>Капитални издаци </a:t>
            </a:r>
            <a:r>
              <a:rPr lang="sr-Cyrl-RS" dirty="0" smtClean="0">
                <a:latin typeface="+mn-lt"/>
                <a:cs typeface="Arial" panose="020B0604020202020204" pitchFamily="34" charset="0"/>
              </a:rPr>
              <a:t>су</a:t>
            </a:r>
            <a:r>
              <a:rPr lang="sr-Cyrl-RS" b="1" dirty="0" smtClean="0">
                <a:solidFill>
                  <a:schemeClr val="hlink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r-Cyrl-RS" dirty="0" smtClean="0">
                <a:latin typeface="+mn-lt"/>
                <a:cs typeface="Arial" panose="020B0604020202020204" pitchFamily="34" charset="0"/>
              </a:rPr>
              <a:t>повећани за </a:t>
            </a:r>
            <a:r>
              <a:rPr lang="sr-Cyrl-RS" b="1" dirty="0" smtClean="0">
                <a:solidFill>
                  <a:srgbClr val="0066FF"/>
                </a:solidFill>
                <a:latin typeface="+mn-lt"/>
                <a:cs typeface="Arial" panose="020B0604020202020204" pitchFamily="34" charset="0"/>
              </a:rPr>
              <a:t>564.124.192,00</a:t>
            </a:r>
            <a:r>
              <a:rPr lang="sr-Cyrl-RS" dirty="0" smtClean="0">
                <a:latin typeface="+mn-lt"/>
                <a:cs typeface="Arial" panose="020B0604020202020204" pitchFamily="34" charset="0"/>
              </a:rPr>
              <a:t> динара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b="1" dirty="0" smtClean="0">
                <a:solidFill>
                  <a:srgbClr val="0066FF"/>
                </a:solidFill>
                <a:latin typeface="+mn-lt"/>
                <a:cs typeface="Arial" panose="020B0604020202020204" pitchFamily="34" charset="0"/>
              </a:rPr>
              <a:t>Набавка финансијске имовине </a:t>
            </a:r>
            <a:r>
              <a:rPr lang="sr-Cyrl-RS" dirty="0" smtClean="0">
                <a:latin typeface="+mn-lt"/>
                <a:cs typeface="Arial" panose="020B0604020202020204" pitchFamily="34" charset="0"/>
              </a:rPr>
              <a:t>је повећана за </a:t>
            </a:r>
            <a:r>
              <a:rPr lang="sr-Cyrl-RS" b="1" dirty="0" smtClean="0">
                <a:solidFill>
                  <a:srgbClr val="0066FF"/>
                </a:solidFill>
                <a:latin typeface="+mn-lt"/>
                <a:cs typeface="Arial" panose="020B0604020202020204" pitchFamily="34" charset="0"/>
              </a:rPr>
              <a:t>535.572.140,00</a:t>
            </a:r>
            <a:r>
              <a:rPr lang="sr-Cyrl-RS" dirty="0" smtClean="0">
                <a:latin typeface="+mn-lt"/>
                <a:cs typeface="Arial" panose="020B0604020202020204" pitchFamily="34" charset="0"/>
              </a:rPr>
              <a:t> динара</a:t>
            </a:r>
            <a:endParaRPr lang="en-US" dirty="0">
              <a:latin typeface="+mn-lt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sr-Cyrl-RS" altLang="en-US" b="1" dirty="0">
                <a:solidFill>
                  <a:srgbClr val="0066FF"/>
                </a:solidFill>
                <a:latin typeface="+mn-lt"/>
                <a:cs typeface="Arial" panose="020B0604020202020204" pitchFamily="34" charset="0"/>
              </a:rPr>
              <a:t>Остали расходи </a:t>
            </a:r>
            <a:r>
              <a:rPr lang="sr-Cyrl-RS" altLang="en-US" dirty="0">
                <a:latin typeface="+mn-lt"/>
                <a:cs typeface="Arial" panose="020B0604020202020204" pitchFamily="34" charset="0"/>
              </a:rPr>
              <a:t>су повећани </a:t>
            </a:r>
            <a:r>
              <a:rPr lang="sr-Cyrl-RS" altLang="en-US" dirty="0">
                <a:latin typeface="+mn-lt"/>
              </a:rPr>
              <a:t>за </a:t>
            </a:r>
            <a:r>
              <a:rPr lang="sr-Cyrl-RS" altLang="en-US" b="1" dirty="0" smtClean="0">
                <a:solidFill>
                  <a:srgbClr val="0066FF"/>
                </a:solidFill>
                <a:latin typeface="+mn-lt"/>
              </a:rPr>
              <a:t>7.995.414,00</a:t>
            </a:r>
            <a:r>
              <a:rPr lang="sr-Cyrl-RS" altLang="en-US" dirty="0" smtClean="0">
                <a:latin typeface="+mn-lt"/>
              </a:rPr>
              <a:t> динара</a:t>
            </a:r>
            <a:endParaRPr lang="sr-Cyrl-RS" altLang="en-US" dirty="0">
              <a:latin typeface="+mn-lt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sr-Latn-R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4" name="AutoShape 6">
            <a:extLst>
              <a:ext uri="{FF2B5EF4-FFF2-40B4-BE49-F238E27FC236}">
                <a16:creationId xmlns="" xmlns:a16="http://schemas.microsoft.com/office/drawing/2014/main" id="{46E92AF2-1D0D-4B90-B2B5-36E571FEE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2500910"/>
            <a:ext cx="485775" cy="707586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AutoShape 7">
            <a:extLst>
              <a:ext uri="{FF2B5EF4-FFF2-40B4-BE49-F238E27FC236}">
                <a16:creationId xmlns="" xmlns:a16="http://schemas.microsoft.com/office/drawing/2014/main" id="{E8CC32D7-D5E1-4181-896E-E3B51070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24" y="3490342"/>
            <a:ext cx="485775" cy="2176050"/>
          </a:xfrm>
          <a:prstGeom prst="upArrow">
            <a:avLst>
              <a:gd name="adj1" fmla="val 50000"/>
              <a:gd name="adj2" fmla="val 4722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6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0"/>
            <a:ext cx="7787208" cy="620688"/>
          </a:xfrm>
        </p:spPr>
        <p:txBody>
          <a:bodyPr>
            <a:normAutofit/>
          </a:bodyPr>
          <a:lstStyle/>
          <a:p>
            <a:r>
              <a:rPr lang="sr-Cyrl-R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Расходи </a:t>
            </a:r>
            <a:r>
              <a:rPr lang="sr-Cyrl-R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буџета по програмима</a:t>
            </a:r>
            <a:endParaRPr lang="en-US" sz="3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68100"/>
              </p:ext>
            </p:extLst>
          </p:nvPr>
        </p:nvGraphicFramePr>
        <p:xfrm>
          <a:off x="827583" y="620685"/>
          <a:ext cx="8064897" cy="604867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488952">
                  <a:extLst>
                    <a:ext uri="{9D8B030D-6E8A-4147-A177-3AD203B41FA5}">
                      <a16:colId xmlns="" xmlns:a16="http://schemas.microsoft.com/office/drawing/2014/main" val="1754900752"/>
                    </a:ext>
                  </a:extLst>
                </a:gridCol>
                <a:gridCol w="2282518">
                  <a:extLst>
                    <a:ext uri="{9D8B030D-6E8A-4147-A177-3AD203B41FA5}">
                      <a16:colId xmlns="" xmlns:a16="http://schemas.microsoft.com/office/drawing/2014/main" val="826029379"/>
                    </a:ext>
                  </a:extLst>
                </a:gridCol>
                <a:gridCol w="1293427">
                  <a:extLst>
                    <a:ext uri="{9D8B030D-6E8A-4147-A177-3AD203B41FA5}">
                      <a16:colId xmlns="" xmlns:a16="http://schemas.microsoft.com/office/drawing/2014/main" val="2943394881"/>
                    </a:ext>
                  </a:extLst>
                </a:gridCol>
              </a:tblGrid>
              <a:tr h="644170">
                <a:tc>
                  <a:txBody>
                    <a:bodyPr/>
                    <a:lstStyle/>
                    <a:p>
                      <a:pPr algn="ctr"/>
                      <a:endParaRPr lang="sr-Cyrl-RS" sz="1200" dirty="0" smtClean="0"/>
                    </a:p>
                    <a:p>
                      <a:pPr algn="ctr"/>
                      <a:r>
                        <a:rPr lang="sr-Cyrl-RS" sz="1200" dirty="0" smtClean="0"/>
                        <a:t>Назив </a:t>
                      </a:r>
                      <a:r>
                        <a:rPr lang="sr-Cyrl-RS" sz="1200" dirty="0"/>
                        <a:t>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2018. годину </a:t>
                      </a:r>
                      <a:r>
                        <a:rPr lang="sr-Cyrl-RS" sz="1200" dirty="0" smtClean="0"/>
                        <a:t>–ребаланс 1</a:t>
                      </a:r>
                    </a:p>
                    <a:p>
                      <a:pPr algn="ctr"/>
                      <a:r>
                        <a:rPr lang="sr-Cyrl-RS" sz="1200" dirty="0" smtClean="0"/>
                        <a:t> </a:t>
                      </a:r>
                      <a:r>
                        <a:rPr lang="sr-Cyrl-RS" sz="1200" dirty="0"/>
                        <a:t>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</a:t>
                      </a:r>
                      <a:endParaRPr lang="sr-Cyrl-RS" sz="1200" dirty="0" smtClean="0"/>
                    </a:p>
                    <a:p>
                      <a:pPr algn="ctr"/>
                      <a:r>
                        <a:rPr lang="sr-Cyrl-RS" sz="1200" dirty="0" smtClean="0"/>
                        <a:t>по </a:t>
                      </a:r>
                      <a:r>
                        <a:rPr lang="sr-Cyrl-RS" sz="1200" dirty="0"/>
                        <a:t>програму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739698"/>
                  </a:ext>
                </a:extLst>
              </a:tr>
              <a:tr h="276073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39.512.000,00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002703372"/>
                  </a:ext>
                </a:extLst>
              </a:tr>
              <a:tr h="27607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1.268.869.161,00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698863823"/>
                  </a:ext>
                </a:extLst>
              </a:tr>
              <a:tr h="27607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102.659.238,00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108287674"/>
                  </a:ext>
                </a:extLst>
              </a:tr>
              <a:tr h="27607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109.907.772,00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67397033"/>
                  </a:ext>
                </a:extLst>
              </a:tr>
              <a:tr h="27607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63.940.949,00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652443609"/>
                  </a:ext>
                </a:extLst>
              </a:tr>
              <a:tr h="27607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899.721.375,00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5616700"/>
                  </a:ext>
                </a:extLst>
              </a:tr>
              <a:tr h="460121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809.933.988,00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800143352"/>
                  </a:ext>
                </a:extLst>
              </a:tr>
              <a:tr h="27607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и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383.820.894,00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086219187"/>
                  </a:ext>
                </a:extLst>
              </a:tr>
              <a:tr h="27607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163.083.259,00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66556103"/>
                  </a:ext>
                </a:extLst>
              </a:tr>
              <a:tr h="2760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/>
                        <a:t>Програм 10. Средње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102.336.739,00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15389646"/>
                  </a:ext>
                </a:extLst>
              </a:tr>
              <a:tr h="27607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151.515.161,00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14730366"/>
                  </a:ext>
                </a:extLst>
              </a:tr>
              <a:tr h="27607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81.311.300,00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43777792"/>
                  </a:ext>
                </a:extLst>
              </a:tr>
              <a:tr h="27607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405.421.071,00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084141709"/>
                  </a:ext>
                </a:extLst>
              </a:tr>
              <a:tr h="27607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114.046.023,00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12639953"/>
                  </a:ext>
                </a:extLst>
              </a:tr>
              <a:tr h="27607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969.124.535,00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949910891"/>
                  </a:ext>
                </a:extLst>
              </a:tr>
              <a:tr h="27607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117.108.736,00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66446889"/>
                  </a:ext>
                </a:extLst>
              </a:tr>
              <a:tr h="460121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17. Енергетска ефикасност  и обновљиви извори енергије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203.590.073,00</a:t>
                      </a:r>
                      <a:endParaRPr lang="sr-Cyrl-R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19978124"/>
                  </a:ext>
                </a:extLst>
              </a:tr>
              <a:tr h="343165">
                <a:tc>
                  <a:txBody>
                    <a:bodyPr/>
                    <a:lstStyle/>
                    <a:p>
                      <a:r>
                        <a:rPr lang="sr-Cyrl-RS" sz="1400" dirty="0"/>
                        <a:t>Укупни расходи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5.985.902.274,00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5" name="Слика 14" descr="\\nacelnik\Shared_Folders\Odeljenje za budzet i finansije\Odsek za budzet\САЊА\Б У Џ Е Т     2 0 1 8\Грађански буџет\001 Arhiv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122"/>
            <a:ext cx="2613660" cy="2104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Слика 15" descr="\\nacelnik\Shared_Folders\Odeljenje za budzet i finansije\Odsek za budzet\САЊА\Б У Џ Е Т     2 0 1 8\Грађански буџет\Spomen-park-Cacalica-(1)_138687341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058" y="223935"/>
            <a:ext cx="2876291" cy="212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Слика 16" descr="\\nacelnik\Shared_Folders\Odeljenje za budzet i finansije\Odsek za budzet\САЊА\Б У Џ Е Т     2 0 1 8\Грађански буџет\viminacijum pozarevac serbia belgrade tour sightseeing free last minute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331" y="234122"/>
            <a:ext cx="2837815" cy="212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Слика 17" descr="\\nacelnik\Shared_Folders\Odeljenje za budzet i finansije\Odsek za budzet\САЊА\Б У Џ Е Т     2 0 1 8\Грађански буџет\1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66935"/>
            <a:ext cx="2509520" cy="2165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Слика 18" descr="\\nacelnik\Shared_Folders\Odeljenje za budzet i finansije\Odsek za budzet\САЊА\Б У Џ Е Т     2 0 1 8\Грађански буџет\Spomenik-knezu-Milosu-TOG-Pozarevac-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80" y="2466934"/>
            <a:ext cx="2917448" cy="2587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Слика 19" descr="\\nacelnik\Shared_Folders\Odeljenje za budzet i finansije\Odsek za budzet\САЊА\Б У Џ Е Т     2 0 1 8\Грађански буџет\zgrada-so-pozarevac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535" y="2466934"/>
            <a:ext cx="3158646" cy="240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Слика 20" descr="\\nacelnik\Shared_Folders\Odeljenje za budzet i finansije\Odsek za budzet\САЊА\Б У Џ Е Т     2 0 1 8\Грађански буџет\DSC_8966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0686"/>
            <a:ext cx="2509520" cy="2045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Слика 21" descr="\\nacelnik\Shared_Folders\Odeljenje za budzet i finansije\Odsek za budzet\САЊА\Б У Џ Е Т     2 0 1 8\Грађански буџет\pozarevacki-mir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79" y="5158900"/>
            <a:ext cx="2794635" cy="1647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Слика 22" descr="\\nacelnik\Shared_Folders\Odeljenje za budzet i finansije\Odsek za budzet\САЊА\Б У Џ Е Т     2 0 1 8\Грађански буџет\idea-1327954616-barili1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628" y="5005326"/>
            <a:ext cx="3208554" cy="180076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922114"/>
          </a:xfrm>
        </p:spPr>
        <p:txBody>
          <a:bodyPr>
            <a:normAutofit fontScale="90000"/>
          </a:bodyPr>
          <a:lstStyle/>
          <a:p>
            <a:r>
              <a:rPr lang="sr-Cyrl-RS" sz="3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Структура расхода по буџетским програмима</a:t>
            </a:r>
            <a:endParaRPr lang="en-US" sz="2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8" name="Chart 2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174191"/>
              </p:ext>
            </p:extLst>
          </p:nvPr>
        </p:nvGraphicFramePr>
        <p:xfrm>
          <a:off x="107504" y="1028700"/>
          <a:ext cx="8856984" cy="5568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533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0"/>
            <a:ext cx="7704667" cy="1363783"/>
          </a:xfrm>
        </p:spPr>
        <p:txBody>
          <a:bodyPr>
            <a:normAutofit/>
          </a:bodyPr>
          <a:lstStyle/>
          <a:p>
            <a:r>
              <a:rPr lang="sr-Cyrl-R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Расходи буџета расподељени по директним и индиректним буџетским корисницима</a:t>
            </a:r>
            <a:endParaRPr lang="en-US" sz="3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8" name="Чувар места за садржај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46927"/>
              </p:ext>
            </p:extLst>
          </p:nvPr>
        </p:nvGraphicFramePr>
        <p:xfrm>
          <a:off x="899592" y="1628799"/>
          <a:ext cx="7488832" cy="5109515"/>
        </p:xfrm>
        <a:graphic>
          <a:graphicData uri="http://schemas.openxmlformats.org/drawingml/2006/table">
            <a:tbl>
              <a:tblPr firstRow="1" firstCol="1" bandRow="1"/>
              <a:tblGrid>
                <a:gridCol w="548719"/>
                <a:gridCol w="3780005"/>
                <a:gridCol w="1872352"/>
                <a:gridCol w="1287756"/>
              </a:tblGrid>
              <a:tr h="923083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Р. бр.</a:t>
                      </a:r>
                    </a:p>
                  </a:txBody>
                  <a:tcPr marL="7915" marR="7915" marT="791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Назив буџетског корисника</a:t>
                      </a:r>
                    </a:p>
                  </a:txBody>
                  <a:tcPr marL="7915" marR="7915" marT="791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Средства из Одлуке о буџету за 2018. годину-ребаланс 1  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износ у динарима)</a:t>
                      </a:r>
                    </a:p>
                  </a:txBody>
                  <a:tcPr marL="7915" marR="7915" marT="791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 буџета по кориснику</a:t>
                      </a:r>
                    </a:p>
                  </a:txBody>
                  <a:tcPr marL="7915" marR="7915" marT="791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231"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</a:t>
                      </a:r>
                    </a:p>
                  </a:txBody>
                  <a:tcPr marL="7915" marR="7915" marT="791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Градоначелник</a:t>
                      </a:r>
                    </a:p>
                  </a:txBody>
                  <a:tcPr marL="7915" marR="7915" marT="791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38.024.178,00</a:t>
                      </a:r>
                    </a:p>
                  </a:txBody>
                  <a:tcPr marL="7915" marR="7915" marT="791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0,64</a:t>
                      </a:r>
                    </a:p>
                  </a:txBody>
                  <a:tcPr marL="7915" marR="7915" marT="791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</a:tr>
              <a:tr h="323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</a:t>
                      </a:r>
                    </a:p>
                  </a:txBody>
                  <a:tcPr marL="7915" marR="7915" marT="791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Градско веће</a:t>
                      </a:r>
                    </a:p>
                  </a:txBody>
                  <a:tcPr marL="7915" marR="7915" marT="791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15.719.730,00</a:t>
                      </a:r>
                    </a:p>
                  </a:txBody>
                  <a:tcPr marL="7915" marR="7915" marT="791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0,26</a:t>
                      </a:r>
                    </a:p>
                  </a:txBody>
                  <a:tcPr marL="7915" marR="7915" marT="791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</a:tr>
              <a:tr h="269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</a:t>
                      </a:r>
                    </a:p>
                  </a:txBody>
                  <a:tcPr marL="7915" marR="7915" marT="791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Скупштина</a:t>
                      </a:r>
                    </a:p>
                  </a:txBody>
                  <a:tcPr marL="7915" marR="7915" marT="791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63.364.828,00</a:t>
                      </a:r>
                    </a:p>
                  </a:txBody>
                  <a:tcPr marL="7915" marR="7915" marT="791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1,06</a:t>
                      </a:r>
                    </a:p>
                  </a:txBody>
                  <a:tcPr marL="7915" marR="7915" marT="791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</a:tr>
              <a:tr h="281091"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</a:t>
                      </a:r>
                    </a:p>
                  </a:txBody>
                  <a:tcPr marL="7915" marR="7915" marT="791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Градско правобранилаштво</a:t>
                      </a:r>
                    </a:p>
                  </a:txBody>
                  <a:tcPr marL="7915" marR="7915" marT="791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11.314.066,00</a:t>
                      </a:r>
                    </a:p>
                  </a:txBody>
                  <a:tcPr marL="7915" marR="7915" marT="791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0,19</a:t>
                      </a:r>
                    </a:p>
                  </a:txBody>
                  <a:tcPr marL="7915" marR="7915" marT="791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</a:tr>
              <a:tr h="275048"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</a:t>
                      </a:r>
                    </a:p>
                  </a:txBody>
                  <a:tcPr marL="7915" marR="7915" marT="791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Градска управа</a:t>
                      </a:r>
                    </a:p>
                  </a:txBody>
                  <a:tcPr marL="7915" marR="7915" marT="791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3.081.861.139,00</a:t>
                      </a:r>
                    </a:p>
                  </a:txBody>
                  <a:tcPr marL="7915" marR="7915" marT="791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51,49</a:t>
                      </a:r>
                    </a:p>
                  </a:txBody>
                  <a:tcPr marL="7915" marR="7915" marT="791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</a:tr>
              <a:tr h="338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</a:t>
                      </a:r>
                    </a:p>
                  </a:txBody>
                  <a:tcPr marL="7915" marR="7915" marT="791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Буџетски фонд за заштиту животне средине</a:t>
                      </a:r>
                    </a:p>
                  </a:txBody>
                  <a:tcPr marL="7915" marR="7915" marT="791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1.981.456.011,00</a:t>
                      </a:r>
                    </a:p>
                  </a:txBody>
                  <a:tcPr marL="7915" marR="7915" marT="791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33,10</a:t>
                      </a:r>
                    </a:p>
                  </a:txBody>
                  <a:tcPr marL="7915" marR="7915" marT="791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</a:tr>
              <a:tr h="476294"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</a:t>
                      </a:r>
                    </a:p>
                  </a:txBody>
                  <a:tcPr marL="7915" marR="7915" marT="791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Буџетски фонд за пољопривреду и рурални развој града Пожаревца</a:t>
                      </a:r>
                    </a:p>
                  </a:txBody>
                  <a:tcPr marL="7915" marR="7915" marT="791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23.857.566,00</a:t>
                      </a:r>
                    </a:p>
                  </a:txBody>
                  <a:tcPr marL="7915" marR="7915" marT="791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0,40</a:t>
                      </a:r>
                    </a:p>
                  </a:txBody>
                  <a:tcPr marL="7915" marR="7915" marT="791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</a:tr>
              <a:tr h="334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</a:t>
                      </a:r>
                    </a:p>
                  </a:txBody>
                  <a:tcPr marL="7915" marR="7915" marT="791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Месне заједнице</a:t>
                      </a:r>
                    </a:p>
                  </a:txBody>
                  <a:tcPr marL="7915" marR="7915" marT="791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17.757.812,00</a:t>
                      </a:r>
                    </a:p>
                  </a:txBody>
                  <a:tcPr marL="7915" marR="7915" marT="791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0,30</a:t>
                      </a:r>
                    </a:p>
                  </a:txBody>
                  <a:tcPr marL="7915" marR="7915" marT="791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</a:tr>
              <a:tr h="270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</a:t>
                      </a:r>
                    </a:p>
                  </a:txBody>
                  <a:tcPr marL="7915" marR="7915" marT="791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Установе у култури</a:t>
                      </a:r>
                    </a:p>
                  </a:txBody>
                  <a:tcPr marL="7915" marR="7915" marT="791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261.818.278,00</a:t>
                      </a:r>
                    </a:p>
                  </a:txBody>
                  <a:tcPr marL="7915" marR="7915" marT="791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4,37</a:t>
                      </a:r>
                    </a:p>
                  </a:txBody>
                  <a:tcPr marL="7915" marR="7915" marT="791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</a:tr>
              <a:tr h="328365"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</a:t>
                      </a:r>
                    </a:p>
                  </a:txBody>
                  <a:tcPr marL="7915" marR="7915" marT="791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Туристичка организација Града Пожаревца</a:t>
                      </a:r>
                    </a:p>
                  </a:txBody>
                  <a:tcPr marL="7915" marR="7915" marT="791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106.907.772,00</a:t>
                      </a:r>
                    </a:p>
                  </a:txBody>
                  <a:tcPr marL="7915" marR="7915" marT="791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1,79</a:t>
                      </a:r>
                    </a:p>
                  </a:txBody>
                  <a:tcPr marL="7915" marR="7915" marT="791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</a:tr>
              <a:tr h="321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</a:t>
                      </a:r>
                    </a:p>
                  </a:txBody>
                  <a:tcPr marL="7915" marR="7915" marT="791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Предшколска установа</a:t>
                      </a:r>
                    </a:p>
                  </a:txBody>
                  <a:tcPr marL="7915" marR="7915" marT="791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383.820.894,00</a:t>
                      </a:r>
                    </a:p>
                  </a:txBody>
                  <a:tcPr marL="7915" marR="7915" marT="791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6,41</a:t>
                      </a:r>
                    </a:p>
                  </a:txBody>
                  <a:tcPr marL="7915" marR="7915" marT="791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</a:tr>
              <a:tr h="249858"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 К У П Н О:</a:t>
                      </a:r>
                    </a:p>
                  </a:txBody>
                  <a:tcPr marL="7915" marR="7915" marT="7915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Cyrl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5.985.902.274,00</a:t>
                      </a:r>
                    </a:p>
                  </a:txBody>
                  <a:tcPr marL="7915" marR="7915" marT="791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</a:t>
                      </a:r>
                    </a:p>
                  </a:txBody>
                  <a:tcPr marL="7915" marR="7915" marT="7915" marB="0" anchor="b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sr-Cyrl-R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</a:t>
            </a:r>
            <a:r>
              <a:rPr lang="sr-Cyrl-R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апитални пројекти Града Пожаревца </a:t>
            </a:r>
            <a:endParaRPr lang="en-US" sz="3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7" name="Чувар места за садржај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283291"/>
              </p:ext>
            </p:extLst>
          </p:nvPr>
        </p:nvGraphicFramePr>
        <p:xfrm>
          <a:off x="755576" y="2480123"/>
          <a:ext cx="8064895" cy="3757189"/>
        </p:xfrm>
        <a:graphic>
          <a:graphicData uri="http://schemas.openxmlformats.org/drawingml/2006/table">
            <a:tbl>
              <a:tblPr/>
              <a:tblGrid>
                <a:gridCol w="2440340"/>
                <a:gridCol w="4424354"/>
                <a:gridCol w="1200201"/>
              </a:tblGrid>
              <a:tr h="56473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СТАНОВАЊЕ, УРБАНИЗАМ И ПРОСТОРНО ПЛАНИРАЊЕ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(Израда Плана генералне регулације и обнова фасада у граду)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28.512.000,00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539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КОМУНАЛНЕ ДЕЛАТНОСТИ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(Пројекти из Програма пошумљавања, изградња топлификационе мреже на територији града, изградња и  реконструкција водоводне мреже, уређење јавних зелених површина, замена азбестно цементних водоводних цеви, реконструкција црпне станице у склопу система отпадних вода)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918.961.224,00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919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ЗАШТИТА ЖИВОТНЕ СРЕДИНЕ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(Изградња фекалне и кишне канализације, изградња система сакупљања отпадних вода на територији града, набавка возила у оквиру реализације Плана управљања комуналним отпадом на територији града, пројекат санације депоније комуналног отпада "Јеремино поље", редовно одржавање и чишћење речног канала, изградња секундарног система за сакупљање отпадних вода)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668.650.760,00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Оквир за текст 4"/>
          <p:cNvSpPr txBox="1"/>
          <p:nvPr/>
        </p:nvSpPr>
        <p:spPr>
          <a:xfrm>
            <a:off x="755576" y="1556792"/>
            <a:ext cx="8324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У Одлуци о буџету Града Пожаревца за 2018. годину-ребаланс 1 планирано је </a:t>
            </a:r>
          </a:p>
          <a:p>
            <a:r>
              <a:rPr lang="sr-Cyrl-RS" b="1" dirty="0" smtClean="0"/>
              <a:t>107 капиталних пројеката </a:t>
            </a:r>
            <a:r>
              <a:rPr lang="sr-Cyrl-RS" dirty="0" smtClean="0"/>
              <a:t>у укупном износу од </a:t>
            </a:r>
            <a:r>
              <a:rPr lang="sr-Cyrl-RS" b="1" dirty="0" smtClean="0"/>
              <a:t>2.547.848.836,00 динара и приказани су по областима:</a:t>
            </a:r>
            <a:endParaRPr lang="sr-Cyrl-RS" b="1" dirty="0"/>
          </a:p>
        </p:txBody>
      </p:sp>
    </p:spTree>
    <p:extLst>
      <p:ext uri="{BB962C8B-B14F-4D97-AF65-F5344CB8AC3E}">
        <p14:creationId xmlns:p14="http://schemas.microsoft.com/office/powerpoint/2010/main" val="2174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739551"/>
          </a:xfrm>
        </p:spPr>
        <p:txBody>
          <a:bodyPr>
            <a:normAutofit/>
          </a:bodyPr>
          <a:lstStyle/>
          <a:p>
            <a:r>
              <a:rPr lang="sr-Cyrl-R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Капитални пројекти Града Пожаревца </a:t>
            </a:r>
          </a:p>
        </p:txBody>
      </p:sp>
      <p:graphicFrame>
        <p:nvGraphicFramePr>
          <p:cNvPr id="6" name="Чувар места за садржај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606862"/>
              </p:ext>
            </p:extLst>
          </p:nvPr>
        </p:nvGraphicFramePr>
        <p:xfrm>
          <a:off x="611560" y="1340769"/>
          <a:ext cx="8208911" cy="4968550"/>
        </p:xfrm>
        <a:graphic>
          <a:graphicData uri="http://schemas.openxmlformats.org/drawingml/2006/table">
            <a:tbl>
              <a:tblPr/>
              <a:tblGrid>
                <a:gridCol w="2731512"/>
                <a:gridCol w="3867245"/>
                <a:gridCol w="1610154"/>
              </a:tblGrid>
              <a:tr h="1024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ОРГАНИЗАЦИЈА САОБРАЋАЈА И САОБРАЋАЈНА ИНФРАСТРУКТУРА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(Асфалтирање улица у индустријској зони града, пројекти рехабилитације, обнављање, замена и ојачавање коловозне конструкције, пројекат уградње гумених панела на путним прелазима)</a:t>
                      </a:r>
                    </a:p>
                  </a:txBody>
                  <a:tcPr marL="8588" marR="8588" marT="8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R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508.401.694,00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222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ПРЕДШКОЛСКО ВАСПИТАЊЕ И ОБРАЗОВАЊЕ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(Санација и адаптација мокрих чворова у предшколским објектима)</a:t>
                      </a:r>
                    </a:p>
                  </a:txBody>
                  <a:tcPr marL="8588" marR="8588" marT="8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R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19.703.652,00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332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РАЗВОЈ КУЛТУРЕ И ИНФОРМИСАЊЕ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(Санација, адаптација и ревитализација фасаде зграде"Начелство" I и II фаза и санација кровног покривача у Еколошком дому)</a:t>
                      </a:r>
                    </a:p>
                  </a:txBody>
                  <a:tcPr marL="8588" marR="8588" marT="8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R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80.118.873,00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554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РАЗВОЈ СПОРТА И ОМЛАДИНЕ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(Пројекат уређења спортских терена)</a:t>
                      </a:r>
                    </a:p>
                  </a:txBody>
                  <a:tcPr marL="8588" marR="8588" marT="8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R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21.500.000,00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332">
                <a:tc>
                  <a:txBody>
                    <a:bodyPr/>
                    <a:lstStyle/>
                    <a:p>
                      <a:pPr algn="l" fontAlgn="ctr"/>
                      <a:r>
                        <a:rPr lang="sr-Cyrl-R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ОПШТЕ УСЛУГЕ ЛОКАЛНЕ САМОУПРАВЕ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(Изградња монтажно бетонске трафо станице, куповина и монтажа паркинга и инсталација климе у згради "Начелство")</a:t>
                      </a:r>
                    </a:p>
                  </a:txBody>
                  <a:tcPr marL="8588" marR="8588" marT="8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R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99.000.000,00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ЕНЕРГЕТСКА ЕФИКАСНОСТ И ОБНОВЉИВИ ИЗВОРИ ЕНЕРГИЈЕ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(Пројекти изградње и реконструкције расвете инсталацијом лед расвете на територији града у функцији заштите животне средине у виду елиминисања еколошки неприхватљивих извора светлости и индиректног смањења емисије штетних гасова)</a:t>
                      </a:r>
                    </a:p>
                  </a:txBody>
                  <a:tcPr marL="8588" marR="8588" marT="8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Cyrl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203.000.633,00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1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548680"/>
            <a:ext cx="7859216" cy="5577483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just">
              <a:buNone/>
            </a:pPr>
            <a:r>
              <a:rPr lang="sr-Cyrl-RS" b="1" dirty="0" smtClean="0">
                <a:ln/>
                <a:solidFill>
                  <a:schemeClr val="accent3"/>
                </a:solidFill>
              </a:rPr>
              <a:t>На </a:t>
            </a:r>
            <a:r>
              <a:rPr lang="sr-Cyrl-RS" b="1" dirty="0">
                <a:ln/>
                <a:solidFill>
                  <a:schemeClr val="accent3"/>
                </a:solidFill>
              </a:rPr>
              <a:t>крају желимо 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endParaRPr lang="sr-Cyrl-RS" b="1" dirty="0">
              <a:ln/>
              <a:solidFill>
                <a:schemeClr val="accent3"/>
              </a:solidFill>
            </a:endParaRPr>
          </a:p>
          <a:p>
            <a:pPr marL="0" indent="0" algn="just">
              <a:buNone/>
            </a:pPr>
            <a:r>
              <a:rPr lang="sr-Cyrl-RS" b="1" dirty="0">
                <a:ln/>
                <a:solidFill>
                  <a:schemeClr val="accent3"/>
                </a:solidFill>
              </a:rPr>
              <a:t>Уколико сте заинтересовани да сагледате у целини Одлуку о буџету града </a:t>
            </a:r>
            <a:r>
              <a:rPr lang="sr-Cyrl-RS" b="1" dirty="0" smtClean="0">
                <a:ln/>
                <a:solidFill>
                  <a:schemeClr val="accent3"/>
                </a:solidFill>
              </a:rPr>
              <a:t>Пожаревца </a:t>
            </a:r>
            <a:r>
              <a:rPr lang="sr-Cyrl-RS" b="1" dirty="0">
                <a:ln/>
                <a:solidFill>
                  <a:schemeClr val="accent3"/>
                </a:solidFill>
              </a:rPr>
              <a:t>за 2018. годину, исту можете преузети на следећем линку интернет странице </a:t>
            </a:r>
            <a:r>
              <a:rPr lang="sr-Cyrl-RS" b="1" dirty="0" smtClean="0">
                <a:ln/>
                <a:solidFill>
                  <a:schemeClr val="accent3"/>
                </a:solidFill>
              </a:rPr>
              <a:t>Градске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 </a:t>
            </a:r>
            <a:r>
              <a:rPr lang="sr-Cyrl-RS" b="1" dirty="0" smtClean="0">
                <a:ln/>
                <a:solidFill>
                  <a:schemeClr val="accent3"/>
                </a:solidFill>
              </a:rPr>
              <a:t>управе</a:t>
            </a:r>
            <a:r>
              <a:rPr lang="sr-Cyrl-RS" b="1" dirty="0">
                <a:ln/>
                <a:solidFill>
                  <a:schemeClr val="accent3"/>
                </a:solidFill>
              </a:rPr>
              <a:t>: 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  </a:t>
            </a:r>
          </a:p>
          <a:p>
            <a:pPr marL="0" indent="0" algn="just">
              <a:buNone/>
            </a:pPr>
            <a:r>
              <a:rPr lang="en-US" b="1" u="sng" smtClean="0">
                <a:ln/>
                <a:solidFill>
                  <a:schemeClr val="accent3"/>
                </a:solidFill>
              </a:rPr>
              <a:t>https</a:t>
            </a:r>
            <a:r>
              <a:rPr lang="en-US" b="1" u="sng" dirty="0">
                <a:ln/>
                <a:solidFill>
                  <a:schemeClr val="accent3"/>
                </a:solidFill>
              </a:rPr>
              <a:t>://pozarevac.rs/dokumentacija/budzet</a:t>
            </a:r>
            <a:r>
              <a:rPr lang="en-US" b="1" u="sng" dirty="0" smtClean="0">
                <a:ln/>
                <a:solidFill>
                  <a:schemeClr val="accent3"/>
                </a:solidFill>
              </a:rPr>
              <a:t>/</a:t>
            </a:r>
            <a:r>
              <a:rPr lang="sr-Cyrl-RS" b="1" u="sng" dirty="0" smtClean="0">
                <a:ln/>
                <a:solidFill>
                  <a:schemeClr val="accent3"/>
                </a:solidFill>
              </a:rPr>
              <a:t> </a:t>
            </a:r>
            <a:r>
              <a:rPr lang="sr-Cyrl-RS" b="1" dirty="0" smtClean="0">
                <a:ln/>
                <a:solidFill>
                  <a:schemeClr val="accent3"/>
                </a:solidFill>
              </a:rPr>
              <a:t> </a:t>
            </a:r>
            <a:endParaRPr lang="en-US" b="1" dirty="0">
              <a:ln/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1336" y="525026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САДРЖАЈ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Како настаје буџет града</a:t>
            </a:r>
            <a:r>
              <a:rPr lang="en-US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sr-Cyrl-RS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 учествује у буџетском процесу</a:t>
            </a:r>
            <a:r>
              <a:rPr lang="en-US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sr-Cyrl-RS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основу чега се доноси буџет</a:t>
            </a:r>
            <a:r>
              <a:rPr lang="en-US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sr-Cyrl-RS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sr-Cyrl-RS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Како се пуни градска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Структура планираних прихода и примања за 2018. годину</a:t>
            </a:r>
            <a:endParaRPr lang="en-US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Шта се променило у односу на 2017. годину?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шта се троше јавна средства</a:t>
            </a:r>
            <a:r>
              <a:rPr lang="en-US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sr-Cyrl-RS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Шта су расходи и издаци буџета?</a:t>
            </a:r>
            <a:endParaRPr lang="sr-Cyrl-RS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Структура планираних расхода и издатака за 2018. 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Шта се променило у односу на 2017. годину?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Капитални </a:t>
            </a:r>
            <a:r>
              <a:rPr lang="sr-Cyrl-RS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пројекти</a:t>
            </a:r>
          </a:p>
          <a:p>
            <a:pPr lvl="1"/>
            <a:endParaRPr lang="sr-Cyrl-R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2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99592" y="352603"/>
            <a:ext cx="813690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Драги суграђани и </a:t>
            </a:r>
            <a:r>
              <a:rPr lang="sr-Cyrl-RS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суграђанке</a:t>
            </a:r>
            <a:r>
              <a:rPr lang="sr-Cyrl-R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r>
              <a:rPr lang="sr-Cyrl-R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sr-Cyrl-R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Грађански буџет представља сажет и јасан приказ Одлуке о буџету града</a:t>
            </a:r>
            <a:r>
              <a:rPr lang="sr-Latn-R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sr-Cyrl-R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Пожаревца </a:t>
            </a:r>
            <a:r>
              <a:rPr lang="sr-Cyrl-R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 2018. 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sr-Cyrl-R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града, као и о начину планирања, расподеле и трошења буџетских средстава.</a:t>
            </a:r>
          </a:p>
          <a:p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sr-Cyrl-R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Кроз 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града Пожаревца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 заједничком постављању циљева, дефинисању приоритета и планирању развоја нашег града.</a:t>
            </a:r>
            <a:endParaRPr lang="sr-Cyrl-R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/>
            <a:endParaRPr lang="sr-Cyrl-RS" dirty="0"/>
          </a:p>
          <a:p>
            <a:pPr algn="r"/>
            <a:r>
              <a:rPr lang="sr-Cyrl-R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Бане Спасовић</a:t>
            </a:r>
            <a:endParaRPr lang="sr-Cyrl-RS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/>
            <a:r>
              <a:rPr lang="sr-Cyrl-R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Градоначелник</a:t>
            </a:r>
            <a:endParaRPr lang="en-US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164866"/>
          </a:xfrm>
        </p:spPr>
        <p:txBody>
          <a:bodyPr>
            <a:normAutofit/>
          </a:bodyPr>
          <a:lstStyle/>
          <a:p>
            <a:r>
              <a:rPr lang="ru-RU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 се финансира из буџета?</a:t>
            </a:r>
            <a:endParaRPr lang="en-US" sz="3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1628800"/>
            <a:ext cx="3564396" cy="21602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Градоначелник</a:t>
            </a:r>
          </a:p>
          <a:p>
            <a:pPr marL="0" indent="6350" defTabSz="209550">
              <a:buFontTx/>
              <a:buNone/>
            </a:pPr>
            <a:r>
              <a:rPr lang="ru-RU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Градско веће </a:t>
            </a:r>
            <a:endParaRPr lang="ru-RU" alt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6350" defTabSz="209550">
              <a:buFontTx/>
              <a:buNone/>
            </a:pPr>
            <a:r>
              <a:rPr lang="ru-RU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- Скупштина </a:t>
            </a: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града</a:t>
            </a:r>
          </a:p>
          <a:p>
            <a:pPr marL="0" indent="6350" defTabSz="209550">
              <a:buFontTx/>
              <a:buNone/>
            </a:pPr>
            <a:r>
              <a:rPr lang="ru-RU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Градско правобранилаштво</a:t>
            </a:r>
            <a:endParaRPr lang="ru-RU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6350" defTabSz="209550">
              <a:buFontTx/>
              <a:buNone/>
            </a:pPr>
            <a:r>
              <a:rPr lang="ru-RU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Градска управа</a:t>
            </a:r>
            <a:endParaRPr lang="ru-RU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sr-Latn-R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0062" y="1746912"/>
            <a:ext cx="4316680" cy="460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600" b="1" dirty="0">
                <a:cs typeface="Calibri" panose="020F0502020204030204" pitchFamily="34" charset="0"/>
              </a:rPr>
              <a:t>Индиректни корисници буџетских средстава</a:t>
            </a:r>
            <a:r>
              <a:rPr lang="ru-RU" altLang="en-US" sz="1600" b="1" dirty="0" smtClean="0">
                <a:cs typeface="Calibri" panose="020F0502020204030204" pitchFamily="34" charset="0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ru-RU" altLang="en-US" sz="1600" dirty="0" smtClean="0">
                <a:cs typeface="Calibri" panose="020F0502020204030204" pitchFamily="34" charset="0"/>
              </a:rPr>
              <a:t>- Центар за културу Пожаревац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 smtClean="0">
                <a:cs typeface="Calibri" panose="020F0502020204030204" pitchFamily="34" charset="0"/>
              </a:rPr>
              <a:t>- </a:t>
            </a:r>
            <a:r>
              <a:rPr lang="ru-RU" altLang="en-US" sz="1600" dirty="0">
                <a:cs typeface="Calibri" panose="020F0502020204030204" pitchFamily="34" charset="0"/>
              </a:rPr>
              <a:t>Н</a:t>
            </a:r>
            <a:r>
              <a:rPr lang="ru-RU" altLang="en-US" sz="1600" dirty="0" smtClean="0">
                <a:cs typeface="Calibri" panose="020F0502020204030204" pitchFamily="34" charset="0"/>
              </a:rPr>
              <a:t>ародна библиотека </a:t>
            </a:r>
            <a:r>
              <a:rPr lang="sr-Latn-RS" altLang="en-US" sz="1600" dirty="0" smtClean="0">
                <a:cs typeface="Calibri" panose="020F0502020204030204" pitchFamily="34" charset="0"/>
              </a:rPr>
              <a:t>„</a:t>
            </a:r>
            <a:r>
              <a:rPr lang="sr-Cyrl-RS" altLang="en-US" sz="1600" dirty="0" smtClean="0">
                <a:cs typeface="Calibri" panose="020F0502020204030204" pitchFamily="34" charset="0"/>
              </a:rPr>
              <a:t>Илија М. Петровић</a:t>
            </a:r>
            <a:r>
              <a:rPr lang="sr-Latn-RS" altLang="en-US" sz="1600" dirty="0" smtClean="0">
                <a:cs typeface="Calibri" panose="020F0502020204030204" pitchFamily="34" charset="0"/>
              </a:rPr>
              <a:t>“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 smtClean="0">
                <a:cs typeface="Calibri" panose="020F0502020204030204" pitchFamily="34" charset="0"/>
              </a:rPr>
              <a:t>- </a:t>
            </a:r>
            <a:r>
              <a:rPr lang="ru-RU" altLang="en-US" sz="1600" dirty="0">
                <a:cs typeface="Calibri" panose="020F0502020204030204" pitchFamily="34" charset="0"/>
              </a:rPr>
              <a:t>Народни </a:t>
            </a:r>
            <a:r>
              <a:rPr lang="ru-RU" altLang="en-US" sz="1600" dirty="0" smtClean="0">
                <a:cs typeface="Calibri" panose="020F0502020204030204" pitchFamily="34" charset="0"/>
              </a:rPr>
              <a:t>музеј Пожаревац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 smtClean="0">
                <a:cs typeface="Calibri" panose="020F0502020204030204" pitchFamily="34" charset="0"/>
              </a:rPr>
              <a:t>- Галерија </a:t>
            </a:r>
            <a:r>
              <a:rPr lang="sr-Latn-RS" altLang="en-US" sz="1600" dirty="0" smtClean="0">
                <a:cs typeface="Calibri" panose="020F0502020204030204" pitchFamily="34" charset="0"/>
              </a:rPr>
              <a:t>„</a:t>
            </a:r>
            <a:r>
              <a:rPr lang="sr-Cyrl-RS" altLang="en-US" sz="1600" dirty="0" smtClean="0">
                <a:cs typeface="Calibri" panose="020F0502020204030204" pitchFamily="34" charset="0"/>
              </a:rPr>
              <a:t>Милена П. Барили</a:t>
            </a:r>
            <a:r>
              <a:rPr lang="sr-Latn-RS" altLang="en-US" sz="1600" dirty="0" smtClean="0">
                <a:cs typeface="Calibri" panose="020F0502020204030204" pitchFamily="34" charset="0"/>
              </a:rPr>
              <a:t>“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 smtClean="0">
                <a:cs typeface="Calibri" panose="020F0502020204030204" pitchFamily="34" charset="0"/>
              </a:rPr>
              <a:t>- Историјски архив Пожаревац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 smtClean="0">
                <a:cs typeface="Calibri" panose="020F0502020204030204" pitchFamily="34" charset="0"/>
              </a:rPr>
              <a:t>- Културно спортски центар Пожаревац</a:t>
            </a:r>
          </a:p>
          <a:p>
            <a:pPr>
              <a:spcBef>
                <a:spcPct val="20000"/>
              </a:spcBef>
            </a:pPr>
            <a:r>
              <a:rPr lang="ru-RU" altLang="en-US" sz="1600" dirty="0" smtClean="0">
                <a:cs typeface="Calibri" panose="020F0502020204030204" pitchFamily="34" charset="0"/>
              </a:rPr>
              <a:t>- Градски женски хор </a:t>
            </a:r>
            <a:r>
              <a:rPr lang="sr-Latn-RS" altLang="en-US" sz="1600" dirty="0" smtClean="0">
                <a:cs typeface="Calibri" panose="020F0502020204030204" pitchFamily="34" charset="0"/>
              </a:rPr>
              <a:t>„</a:t>
            </a:r>
            <a:r>
              <a:rPr lang="sr-Cyrl-RS" altLang="en-US" sz="1600" dirty="0" smtClean="0">
                <a:cs typeface="Calibri" panose="020F0502020204030204" pitchFamily="34" charset="0"/>
              </a:rPr>
              <a:t>Барили</a:t>
            </a:r>
            <a:r>
              <a:rPr lang="sr-Latn-RS" altLang="en-US" sz="1600" dirty="0" smtClean="0">
                <a:cs typeface="Calibri" panose="020F0502020204030204" pitchFamily="34" charset="0"/>
              </a:rPr>
              <a:t>“</a:t>
            </a:r>
            <a:endParaRPr lang="sr-Cyrl-RS" altLang="en-US" sz="1600" dirty="0" smtClean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 smtClean="0">
                <a:cs typeface="Calibri" panose="020F0502020204030204" pitchFamily="34" charset="0"/>
              </a:rPr>
              <a:t>- Месне заједнице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 smtClean="0">
                <a:cs typeface="Calibri" panose="020F0502020204030204" pitchFamily="34" charset="0"/>
              </a:rPr>
              <a:t>- </a:t>
            </a:r>
            <a:r>
              <a:rPr lang="ru-RU" altLang="en-US" sz="1600" dirty="0">
                <a:cs typeface="Calibri" panose="020F0502020204030204" pitchFamily="34" charset="0"/>
              </a:rPr>
              <a:t>Туристички организација </a:t>
            </a:r>
            <a:r>
              <a:rPr lang="ru-RU" altLang="en-US" sz="1600" dirty="0" smtClean="0">
                <a:cs typeface="Calibri" panose="020F0502020204030204" pitchFamily="34" charset="0"/>
              </a:rPr>
              <a:t>Града Пожаревца</a:t>
            </a:r>
            <a:endParaRPr lang="ru-RU" altLang="en-US" sz="160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 smtClean="0">
                <a:cs typeface="Calibri" panose="020F0502020204030204" pitchFamily="34" charset="0"/>
              </a:rPr>
              <a:t>- Предшколска установа </a:t>
            </a:r>
            <a:r>
              <a:rPr lang="sr-Latn-RS" altLang="en-US" sz="1600" dirty="0" smtClean="0">
                <a:cs typeface="Calibri" panose="020F0502020204030204" pitchFamily="34" charset="0"/>
              </a:rPr>
              <a:t>„</a:t>
            </a:r>
            <a:r>
              <a:rPr lang="ru-RU" altLang="en-US" sz="1600" dirty="0" smtClean="0">
                <a:cs typeface="Calibri" panose="020F0502020204030204" pitchFamily="34" charset="0"/>
              </a:rPr>
              <a:t>Љубица Вребалов</a:t>
            </a:r>
            <a:r>
              <a:rPr lang="sr-Latn-RS" altLang="en-US" sz="1600" dirty="0">
                <a:cs typeface="Calibri" panose="020F0502020204030204" pitchFamily="34" charset="0"/>
              </a:rPr>
              <a:t> </a:t>
            </a:r>
            <a:r>
              <a:rPr lang="sr-Latn-RS" altLang="en-US" sz="1600" dirty="0" smtClean="0">
                <a:cs typeface="Calibri" panose="020F0502020204030204" pitchFamily="34" charset="0"/>
              </a:rPr>
              <a:t>“</a:t>
            </a:r>
            <a:endParaRPr lang="ru-RU" altLang="en-US" sz="1600" dirty="0" smtClean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 smtClean="0">
                <a:cs typeface="Calibri" panose="020F0502020204030204" pitchFamily="34" charset="0"/>
              </a:rPr>
              <a:t>- </a:t>
            </a:r>
            <a:r>
              <a:rPr lang="ru-RU" altLang="en-US" sz="1600" dirty="0">
                <a:cs typeface="Calibri" panose="020F0502020204030204" pitchFamily="34" charset="0"/>
              </a:rPr>
              <a:t>Буџетски фонд за заштиту животне средине</a:t>
            </a:r>
          </a:p>
          <a:p>
            <a:pPr>
              <a:spcBef>
                <a:spcPct val="20000"/>
              </a:spcBef>
            </a:pPr>
            <a:r>
              <a:rPr lang="ru-RU" altLang="en-US" sz="1600" dirty="0" smtClean="0">
                <a:cs typeface="Calibri" panose="020F0502020204030204" pitchFamily="34" charset="0"/>
              </a:rPr>
              <a:t>- Буџетски </a:t>
            </a:r>
            <a:r>
              <a:rPr lang="ru-RU" altLang="en-US" sz="1600" dirty="0">
                <a:cs typeface="Calibri" panose="020F0502020204030204" pitchFamily="34" charset="0"/>
              </a:rPr>
              <a:t>фонд за пољопривреду и рурални   </a:t>
            </a:r>
            <a:r>
              <a:rPr lang="ru-RU" altLang="en-US" sz="1600" dirty="0" smtClean="0">
                <a:cs typeface="Calibri" panose="020F0502020204030204" pitchFamily="34" charset="0"/>
              </a:rPr>
              <a:t>    развој </a:t>
            </a:r>
            <a:r>
              <a:rPr lang="ru-RU" altLang="en-US" sz="1600" dirty="0">
                <a:cs typeface="Calibri" panose="020F0502020204030204" pitchFamily="34" charset="0"/>
              </a:rPr>
              <a:t>Града Пожаревца</a:t>
            </a:r>
            <a:endParaRPr lang="sr-Cyrl-RS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14" y="3789041"/>
            <a:ext cx="4032448" cy="237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6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600" dirty="0" smtClean="0">
                <a:cs typeface="Calibri" panose="020F0502020204030204" pitchFamily="34" charset="0"/>
              </a:rPr>
              <a:t>- </a:t>
            </a:r>
            <a:r>
              <a:rPr lang="ru-RU" altLang="en-US" sz="1600" dirty="0">
                <a:cs typeface="Calibri" panose="020F0502020204030204" pitchFamily="34" charset="0"/>
              </a:rPr>
              <a:t>Образовне институције (школе)</a:t>
            </a:r>
          </a:p>
          <a:p>
            <a:pPr>
              <a:spcBef>
                <a:spcPct val="20000"/>
              </a:spcBef>
            </a:pPr>
            <a:r>
              <a:rPr lang="ru-RU" altLang="en-US" sz="1600" dirty="0" smtClean="0">
                <a:cs typeface="Calibri" panose="020F0502020204030204" pitchFamily="34" charset="0"/>
              </a:rPr>
              <a:t>- Здравствена институција (Дом здравља)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 smtClean="0">
                <a:cs typeface="Calibri" panose="020F0502020204030204" pitchFamily="34" charset="0"/>
              </a:rPr>
              <a:t>- </a:t>
            </a:r>
            <a:r>
              <a:rPr lang="ru-RU" altLang="en-US" sz="1600" dirty="0">
                <a:cs typeface="Calibri" panose="020F0502020204030204" pitchFamily="34" charset="0"/>
              </a:rPr>
              <a:t>Социјалне институције (Центар за социјални рад)</a:t>
            </a:r>
          </a:p>
          <a:p>
            <a:pPr>
              <a:spcBef>
                <a:spcPct val="20000"/>
              </a:spcBef>
            </a:pPr>
            <a:r>
              <a:rPr lang="ru-RU" altLang="en-US" sz="1600" dirty="0" smtClean="0">
                <a:cs typeface="Calibri" panose="020F0502020204030204" pitchFamily="34" charset="0"/>
              </a:rPr>
              <a:t>- </a:t>
            </a:r>
            <a:r>
              <a:rPr lang="ru-RU" altLang="en-US" sz="1600" dirty="0">
                <a:cs typeface="Calibri" panose="020F0502020204030204" pitchFamily="34" charset="0"/>
              </a:rPr>
              <a:t>Непрофитне организације (удружења грађана, невладине организације, итд</a:t>
            </a:r>
            <a:r>
              <a:rPr lang="ru-RU" altLang="en-US" sz="1600" dirty="0" smtClean="0">
                <a:cs typeface="Calibri" panose="020F0502020204030204" pitchFamily="34" charset="0"/>
              </a:rPr>
              <a:t>.)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14133"/>
            <a:ext cx="7013685" cy="1416475"/>
          </a:xfrm>
        </p:spPr>
        <p:txBody>
          <a:bodyPr>
            <a:normAutofit/>
          </a:bodyPr>
          <a:lstStyle/>
          <a:p>
            <a:r>
              <a:rPr lang="sr-Cyrl-R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Како настаје буџет</a:t>
            </a:r>
            <a:r>
              <a:rPr lang="sr-Latn-R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sr-Cyrl-R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града?</a:t>
            </a:r>
            <a:endParaRPr lang="en-US" sz="3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325657" y="1715070"/>
            <a:ext cx="849268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града је правни документ који утврђује план прихода и примања и расхода и издатака града за буџетску, односно календарску годину.</a:t>
            </a:r>
          </a:p>
          <a:p>
            <a:pPr algn="just"/>
            <a:endParaRPr lang="en-US" sz="11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Из градског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Градоначелник и локална управа спроводе градску политику, а главна полуга те политике и развоја је управо буџет града.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Приликом дефинисања овог, за град </a:t>
            </a:r>
            <a:r>
              <a:rPr lang="sr-Cyrl-RS" sz="1700" dirty="0" smtClean="0"/>
              <a:t>Пожаревац најважнијег </a:t>
            </a:r>
            <a:r>
              <a:rPr lang="sr-Cyrl-RS" sz="1700" dirty="0"/>
              <a:t>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099591"/>
          </a:xfrm>
        </p:spPr>
        <p:txBody>
          <a:bodyPr>
            <a:normAutofit fontScale="90000"/>
          </a:bodyPr>
          <a:lstStyle/>
          <a:p>
            <a:r>
              <a:rPr lang="sr-Cyrl-R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 учествује у буџетском процесу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06869217"/>
              </p:ext>
            </p:extLst>
          </p:nvPr>
        </p:nvGraphicFramePr>
        <p:xfrm>
          <a:off x="457200" y="1417638"/>
          <a:ext cx="7931224" cy="493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156176" y="3429000"/>
            <a:ext cx="1872208" cy="12961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dirty="0"/>
              <a:t>Грађани и њихова удружења</a:t>
            </a:r>
            <a:endParaRPr lang="en-US" sz="1400" dirty="0"/>
          </a:p>
        </p:txBody>
      </p:sp>
      <p:sp>
        <p:nvSpPr>
          <p:cNvPr id="6" name="Oval 5"/>
          <p:cNvSpPr/>
          <p:nvPr/>
        </p:nvSpPr>
        <p:spPr>
          <a:xfrm>
            <a:off x="5436096" y="5014617"/>
            <a:ext cx="1440160" cy="9361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dirty="0"/>
              <a:t>Јавна предузећа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490104"/>
            <a:ext cx="7335098" cy="850106"/>
          </a:xfrm>
        </p:spPr>
        <p:txBody>
          <a:bodyPr>
            <a:normAutofit/>
          </a:bodyPr>
          <a:lstStyle/>
          <a:p>
            <a:r>
              <a:rPr lang="sr-Cyrl-R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основу чега се доноси буџет</a:t>
            </a:r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7406316"/>
              </p:ext>
            </p:extLst>
          </p:nvPr>
        </p:nvGraphicFramePr>
        <p:xfrm>
          <a:off x="539552" y="1323834"/>
          <a:ext cx="8147248" cy="4887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74637"/>
            <a:ext cx="7427168" cy="1030909"/>
          </a:xfrm>
        </p:spPr>
        <p:txBody>
          <a:bodyPr>
            <a:normAutofit/>
          </a:bodyPr>
          <a:lstStyle/>
          <a:p>
            <a:r>
              <a:rPr lang="sr-Cyrl-R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Како се пуни градска каса?</a:t>
            </a:r>
            <a:endParaRPr lang="sr-Latn-R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588" y="1124744"/>
            <a:ext cx="8286808" cy="5335626"/>
          </a:xfrm>
        </p:spPr>
        <p:txBody>
          <a:bodyPr>
            <a:normAutofit/>
          </a:bodyPr>
          <a:lstStyle/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marL="0" indent="0" algn="just">
              <a:buNone/>
            </a:pPr>
            <a:endParaRPr lang="sr-Cyrl-RS" sz="1600" dirty="0" smtClean="0"/>
          </a:p>
          <a:p>
            <a:pPr marL="0" indent="0" algn="just">
              <a:buNone/>
            </a:pPr>
            <a:r>
              <a:rPr lang="sr-Cyrl-RS" sz="1600" dirty="0" smtClean="0"/>
              <a:t>Одлуком </a:t>
            </a:r>
            <a:r>
              <a:rPr lang="sr-Cyrl-RS" sz="1600" dirty="0"/>
              <a:t>о буџету </a:t>
            </a:r>
            <a:r>
              <a:rPr lang="sr-Cyrl-RS" sz="1600" dirty="0" smtClean="0"/>
              <a:t>града Пожаревца </a:t>
            </a:r>
            <a:r>
              <a:rPr lang="sr-Cyrl-RS" sz="1600" dirty="0"/>
              <a:t>за 2018. годину планирана су средства из буџета града у износу од</a:t>
            </a:r>
            <a:r>
              <a:rPr lang="en-GB" sz="1600" dirty="0"/>
              <a:t> </a:t>
            </a:r>
            <a:r>
              <a:rPr lang="sr-Cyrl-RS" sz="1600" dirty="0" smtClean="0"/>
              <a:t>3.347.449.164,00 </a:t>
            </a:r>
            <a:r>
              <a:rPr lang="sr-Cyrl-RS" sz="1600" dirty="0"/>
              <a:t>динара</a:t>
            </a:r>
            <a:r>
              <a:rPr lang="sr-Latn-RS" sz="1600" dirty="0"/>
              <a:t>, </a:t>
            </a:r>
            <a:r>
              <a:rPr lang="sr-Cyrl-RS" sz="1600" dirty="0"/>
              <a:t>пренета средства из ранијих година у износу од </a:t>
            </a:r>
            <a:r>
              <a:rPr lang="sr-Cyrl-RS" sz="1600" dirty="0" smtClean="0"/>
              <a:t>2.293.408.482,00 </a:t>
            </a:r>
            <a:r>
              <a:rPr lang="sr-Cyrl-RS" sz="1600" dirty="0"/>
              <a:t>динара и средства из осталих извора </a:t>
            </a:r>
            <a:r>
              <a:rPr lang="sr-Latn-RS" sz="1600" dirty="0"/>
              <a:t>3</a:t>
            </a:r>
            <a:r>
              <a:rPr lang="sr-Cyrl-RS" sz="1600" dirty="0" smtClean="0"/>
              <a:t>45.044.628,00 </a:t>
            </a:r>
            <a:r>
              <a:rPr lang="sr-Cyrl-RS" sz="1600" dirty="0"/>
              <a:t>динара.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66420494"/>
              </p:ext>
            </p:extLst>
          </p:nvPr>
        </p:nvGraphicFramePr>
        <p:xfrm>
          <a:off x="187489" y="4426119"/>
          <a:ext cx="8849005" cy="1916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quals 6">
            <a:extLst>
              <a:ext uri="{FF2B5EF4-FFF2-40B4-BE49-F238E27FC236}">
                <a16:creationId xmlns="" xmlns:a16="http://schemas.microsoft.com/office/drawing/2014/main" id="{CDB27E42-2A8D-4DD4-9160-578F8DDA6D84}"/>
              </a:ext>
            </a:extLst>
          </p:cNvPr>
          <p:cNvSpPr/>
          <p:nvPr/>
        </p:nvSpPr>
        <p:spPr>
          <a:xfrm>
            <a:off x="2498048" y="2518950"/>
            <a:ext cx="1602327" cy="978607"/>
          </a:xfrm>
          <a:prstGeom prst="mathEqua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55576" y="2234109"/>
            <a:ext cx="1872208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F752DEC-C823-4E33-9B74-2DB6D4AFC9BB}"/>
              </a:ext>
            </a:extLst>
          </p:cNvPr>
          <p:cNvSpPr txBox="1"/>
          <p:nvPr/>
        </p:nvSpPr>
        <p:spPr>
          <a:xfrm>
            <a:off x="4211958" y="1839830"/>
            <a:ext cx="4392489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endParaRPr lang="sr-Cyrl-RS" sz="4000" b="1" dirty="0" smtClean="0">
              <a:ln/>
              <a:solidFill>
                <a:schemeClr val="accent4"/>
              </a:solidFill>
            </a:endParaRPr>
          </a:p>
          <a:p>
            <a:r>
              <a:rPr lang="sr-Cyrl-RS" sz="4000" b="1" dirty="0" smtClean="0">
                <a:ln/>
                <a:solidFill>
                  <a:schemeClr val="accent4"/>
                </a:solidFill>
              </a:rPr>
              <a:t>5.985.902.274,</a:t>
            </a:r>
            <a:r>
              <a:rPr lang="sr-Cyrl-RS" sz="3600" b="1" dirty="0" smtClean="0">
                <a:ln/>
                <a:solidFill>
                  <a:schemeClr val="accent4"/>
                </a:solidFill>
              </a:rPr>
              <a:t>00</a:t>
            </a:r>
            <a:r>
              <a:rPr lang="en-GB" sz="40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sr-Cyrl-RS" sz="4000" b="1" dirty="0" smtClean="0">
                <a:ln/>
                <a:solidFill>
                  <a:schemeClr val="accent4"/>
                </a:solidFill>
              </a:rPr>
              <a:t>          </a:t>
            </a:r>
            <a:r>
              <a:rPr lang="sr-Cyrl-RS" sz="32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sr-Cyrl-RS" sz="3200" b="1" dirty="0">
                <a:ln/>
                <a:solidFill>
                  <a:schemeClr val="accent4"/>
                </a:solidFill>
              </a:rPr>
              <a:t>динара</a:t>
            </a:r>
            <a:endParaRPr lang="en-US" sz="32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аралакса">
  <a:themeElements>
    <a:clrScheme name="Паралакса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Паралакса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акс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3999</TotalTime>
  <Words>2058</Words>
  <Application>Microsoft Office PowerPoint</Application>
  <PresentationFormat>Пројекција на екрану (4:3)</PresentationFormat>
  <Paragraphs>411</Paragraphs>
  <Slides>24</Slides>
  <Notes>4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4</vt:i4>
      </vt:variant>
      <vt:variant>
        <vt:lpstr>Тема</vt:lpstr>
      </vt:variant>
      <vt:variant>
        <vt:i4>2</vt:i4>
      </vt:variant>
      <vt:variant>
        <vt:lpstr>Наслови слајдова</vt:lpstr>
      </vt:variant>
      <vt:variant>
        <vt:i4>24</vt:i4>
      </vt:variant>
    </vt:vector>
  </HeadingPairs>
  <TitlesOfParts>
    <vt:vector size="30" baseType="lpstr">
      <vt:lpstr>Arial</vt:lpstr>
      <vt:lpstr>Calibri</vt:lpstr>
      <vt:lpstr>Corbel</vt:lpstr>
      <vt:lpstr>Wingdings</vt:lpstr>
      <vt:lpstr>Custom Design</vt:lpstr>
      <vt:lpstr>Паралакса</vt:lpstr>
      <vt:lpstr>ГРАД ПОЖАРЕВАЦ</vt:lpstr>
      <vt:lpstr>PowerPoint презентација</vt:lpstr>
      <vt:lpstr>PowerPoint презентација</vt:lpstr>
      <vt:lpstr>PowerPoint презентација</vt:lpstr>
      <vt:lpstr>Ко се финансира из буџета?</vt:lpstr>
      <vt:lpstr>Како настаје буџет града?</vt:lpstr>
      <vt:lpstr>Ко учествује у буџетском процесу?</vt:lpstr>
      <vt:lpstr>На основу чега се доноси буџет?</vt:lpstr>
      <vt:lpstr>Како се пуни градска каса?</vt:lpstr>
      <vt:lpstr>Шта су приходи и примања буџета?</vt:lpstr>
      <vt:lpstr>Структура планираних прихода и примања  за 2018. годину  </vt:lpstr>
      <vt:lpstr>Структура планираних прихода и примања  за 2018. годину  </vt:lpstr>
      <vt:lpstr>Шта се променило у односу на  2017. годину?</vt:lpstr>
      <vt:lpstr>На шта се троше јавна средства?</vt:lpstr>
      <vt:lpstr>PowerPoint презентација</vt:lpstr>
      <vt:lpstr>Структура планираних расхода и издатака буџета за 2018. годину</vt:lpstr>
      <vt:lpstr>Структура планираних расхода и издатака буџета за 2018. годину</vt:lpstr>
      <vt:lpstr>Шта се променило у односу на 2017.  годину?</vt:lpstr>
      <vt:lpstr>       Расходи буџета по програмима</vt:lpstr>
      <vt:lpstr>Структура расхода по буџетским програмима</vt:lpstr>
      <vt:lpstr>Расходи буџета расподељени по директним и индиректним буџетским корисницима</vt:lpstr>
      <vt:lpstr>Капитални пројекти Града Пожаревца </vt:lpstr>
      <vt:lpstr>Капитални пројекти Града Пожаревца </vt:lpstr>
      <vt:lpstr>PowerPoint презентација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Сања С. Марјановић</cp:lastModifiedBy>
  <cp:revision>496</cp:revision>
  <cp:lastPrinted>2018-08-08T05:42:26Z</cp:lastPrinted>
  <dcterms:created xsi:type="dcterms:W3CDTF">2006-08-16T00:00:00Z</dcterms:created>
  <dcterms:modified xsi:type="dcterms:W3CDTF">2018-08-08T06:14:15Z</dcterms:modified>
</cp:coreProperties>
</file>