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916" r:id="rId2"/>
  </p:sldMasterIdLst>
  <p:notesMasterIdLst>
    <p:notesMasterId r:id="rId25"/>
  </p:notesMasterIdLst>
  <p:handoutMasterIdLst>
    <p:handoutMasterId r:id="rId26"/>
  </p:handoutMasterIdLst>
  <p:sldIdLst>
    <p:sldId id="256" r:id="rId3"/>
    <p:sldId id="257" r:id="rId4"/>
    <p:sldId id="288" r:id="rId5"/>
    <p:sldId id="259" r:id="rId6"/>
    <p:sldId id="275" r:id="rId7"/>
    <p:sldId id="262" r:id="rId8"/>
    <p:sldId id="287" r:id="rId9"/>
    <p:sldId id="261" r:id="rId10"/>
    <p:sldId id="263" r:id="rId11"/>
    <p:sldId id="284" r:id="rId12"/>
    <p:sldId id="264" r:id="rId13"/>
    <p:sldId id="277" r:id="rId14"/>
    <p:sldId id="266" r:id="rId15"/>
    <p:sldId id="285" r:id="rId16"/>
    <p:sldId id="268" r:id="rId17"/>
    <p:sldId id="276" r:id="rId18"/>
    <p:sldId id="271" r:id="rId19"/>
    <p:sldId id="272" r:id="rId20"/>
    <p:sldId id="273" r:id="rId21"/>
    <p:sldId id="274" r:id="rId22"/>
    <p:sldId id="289" r:id="rId23"/>
    <p:sldId id="278" r:id="rId2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isnik" initials="K" lastIdx="2" clrIdx="0"/>
  <p:cmAuthor id="1" name="Mirjana Knezevic" initials="MK" lastIdx="11" clrIdx="1">
    <p:extLst>
      <p:ext uri="{19B8F6BF-5375-455C-9EA6-DF929625EA0E}">
        <p15:presenceInfo xmlns:p15="http://schemas.microsoft.com/office/powerpoint/2012/main" userId="S-1-5-21-3213289721-1927786710-1971543238-2777" providerId="AD"/>
      </p:ext>
    </p:extLst>
  </p:cmAuthor>
  <p:cmAuthor id="2" name="Milena Radomirovic" initials="MR" lastIdx="24" clrIdx="2">
    <p:extLst>
      <p:ext uri="{19B8F6BF-5375-455C-9EA6-DF929625EA0E}">
        <p15:presenceInfo xmlns:p15="http://schemas.microsoft.com/office/powerpoint/2012/main" userId="S-1-5-21-3213289721-1927786710-1971543238-2751" providerId="AD"/>
      </p:ext>
    </p:extLst>
  </p:cmAuthor>
  <p:cmAuthor id="3" name="Tatjana Milivojevic" initials="TM" lastIdx="13" clrIdx="3">
    <p:extLst>
      <p:ext uri="{19B8F6BF-5375-455C-9EA6-DF929625EA0E}">
        <p15:presenceInfo xmlns:p15="http://schemas.microsoft.com/office/powerpoint/2012/main" userId="S-1-5-21-3988269000-3947341290-2979681626-1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66FF"/>
    <a:srgbClr val="85B6EB"/>
    <a:srgbClr val="C59EE2"/>
    <a:srgbClr val="EB8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8" autoAdjust="0"/>
    <p:restoredTop sz="89228" autoAdjust="0"/>
  </p:normalViewPr>
  <p:slideViewPr>
    <p:cSldViewPr>
      <p:cViewPr varScale="1">
        <p:scale>
          <a:sx n="63" d="100"/>
          <a:sy n="63" d="100"/>
        </p:scale>
        <p:origin x="1410" y="60"/>
      </p:cViewPr>
      <p:guideLst>
        <p:guide orient="horz" pos="2160"/>
        <p:guide pos="2880"/>
      </p:guideLst>
    </p:cSldViewPr>
  </p:slideViewPr>
  <p:outlineViewPr>
    <p:cViewPr>
      <p:scale>
        <a:sx n="33" d="100"/>
        <a:sy n="33" d="100"/>
      </p:scale>
      <p:origin x="0" y="-639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Cyrl-C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773357136906375"/>
          <c:y val="0.21452668337497072"/>
          <c:w val="0.62846713498254947"/>
          <c:h val="0.5555376872008646"/>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E86-4DB2-BB9D-FEC6D903DEFD}"/>
              </c:ext>
            </c:extLst>
          </c:dPt>
          <c:dPt>
            <c:idx val="1"/>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0E86-4DB2-BB9D-FEC6D903DEFD}"/>
              </c:ext>
            </c:extLst>
          </c:dPt>
          <c:dPt>
            <c:idx val="2"/>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E86-4DB2-BB9D-FEC6D903DEFD}"/>
              </c:ext>
            </c:extLst>
          </c:dPt>
          <c:dPt>
            <c:idx val="3"/>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0E86-4DB2-BB9D-FEC6D903DEFD}"/>
              </c:ext>
            </c:extLst>
          </c:dPt>
          <c:dPt>
            <c:idx val="4"/>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6-0E86-4DB2-BB9D-FEC6D903DEFD}"/>
              </c:ext>
            </c:extLst>
          </c:dPt>
          <c:dPt>
            <c:idx val="5"/>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E86-4DB2-BB9D-FEC6D903DEFD}"/>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dPt>
          <c:dLbls>
            <c:dLbl>
              <c:idx val="0"/>
              <c:layout>
                <c:manualLayout>
                  <c:x val="-1.6599005040336047E-2"/>
                  <c:y val="-0.1331341541063872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974267949749559"/>
                      <c:h val="0.14226148456407961"/>
                    </c:manualLayout>
                  </c15:layout>
                </c:ext>
              </c:extLst>
            </c:dLbl>
            <c:dLbl>
              <c:idx val="1"/>
              <c:layout>
                <c:manualLayout>
                  <c:x val="0.16559627999116033"/>
                  <c:y val="-3.369887564566968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884702161409692"/>
                      <c:h val="0.22099649385721695"/>
                    </c:manualLayout>
                  </c15:layout>
                </c:ext>
              </c:extLst>
            </c:dLbl>
            <c:dLbl>
              <c:idx val="2"/>
              <c:layout>
                <c:manualLayout>
                  <c:x val="0.21758862459387854"/>
                  <c:y val="7.346340298169538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970100236299886"/>
                      <c:h val="0.13412760755998035"/>
                    </c:manualLayout>
                  </c15:layout>
                </c:ext>
              </c:extLst>
            </c:dLbl>
            <c:dLbl>
              <c:idx val="3"/>
              <c:layout>
                <c:manualLayout>
                  <c:x val="0.17619075359880959"/>
                  <c:y val="8.902712641134692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442832297473276"/>
                      <c:h val="0.2054674907438144"/>
                    </c:manualLayout>
                  </c15:layout>
                </c:ext>
              </c:extLst>
            </c:dLbl>
            <c:dLbl>
              <c:idx val="4"/>
              <c:layout>
                <c:manualLayout>
                  <c:x val="-0.11732028404532782"/>
                  <c:y val="4.3558490718405909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966004128876281"/>
                      <c:h val="0.2647137278316834"/>
                    </c:manualLayout>
                  </c15:layout>
                </c:ext>
              </c:extLst>
            </c:dLbl>
            <c:dLbl>
              <c:idx val="5"/>
              <c:layout>
                <c:manualLayout>
                  <c:x val="-0.15191157748075437"/>
                  <c:y val="-0.3148908804248610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967110988126752"/>
                      <c:h val="0.30591744345789651"/>
                    </c:manualLayout>
                  </c15:layout>
                </c:ext>
              </c:extLst>
            </c:dLbl>
            <c:dLbl>
              <c:idx val="6"/>
              <c:layout>
                <c:manualLayout>
                  <c:x val="1.485564103777764E-2"/>
                  <c:y val="-8.451324842456253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16162208281297"/>
                      <c:h val="0.18963472599851117"/>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350" b="1" i="0" u="none" strike="noStrike" kern="1200" baseline="0">
                    <a:solidFill>
                      <a:schemeClr val="accent2">
                        <a:lumMod val="50000"/>
                        <a:alpha val="96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EllipseCallout">
                    <a:avLst/>
                  </a:prstGeom>
                  <a:noFill/>
                  <a:ln>
                    <a:noFill/>
                  </a:ln>
                </c15:spPr>
              </c:ext>
            </c:extLst>
          </c:dLbls>
          <c:cat>
            <c:strRef>
              <c:f>'[Помоћне табеле и графикони 2019.xlsx]Prihodi i primanja'!$C$6:$C$12</c:f>
              <c:strCache>
                <c:ptCount val="7"/>
                <c:pt idx="0">
                  <c:v>порески приходи</c:v>
                </c:pt>
                <c:pt idx="1">
                  <c:v>донације, помоћи и трансфери</c:v>
                </c:pt>
                <c:pt idx="2">
                  <c:v>други приходи</c:v>
                </c:pt>
                <c:pt idx="3">
                  <c:v>примања од продаје нефинансијске имовине</c:v>
                </c:pt>
                <c:pt idx="4">
                  <c:v>меморандумске ставке за рефундацију расхода</c:v>
                </c:pt>
                <c:pt idx="5">
                  <c:v>примања од задуживања и продаје финансијске имовине</c:v>
                </c:pt>
                <c:pt idx="6">
                  <c:v>пренета средства из претходне године</c:v>
                </c:pt>
              </c:strCache>
            </c:strRef>
          </c:cat>
          <c:val>
            <c:numRef>
              <c:f>'[Помоћне табеле и графикони 2019.xlsx]Prihodi i primanja'!$D$6:$D$12</c:f>
              <c:numCache>
                <c:formatCode>General</c:formatCode>
                <c:ptCount val="7"/>
                <c:pt idx="0">
                  <c:v>2569812402</c:v>
                </c:pt>
                <c:pt idx="1">
                  <c:v>137677803</c:v>
                </c:pt>
                <c:pt idx="2">
                  <c:v>603715088</c:v>
                </c:pt>
                <c:pt idx="3">
                  <c:v>30600000</c:v>
                </c:pt>
                <c:pt idx="4">
                  <c:v>577000</c:v>
                </c:pt>
                <c:pt idx="5">
                  <c:v>500000</c:v>
                </c:pt>
                <c:pt idx="6">
                  <c:v>2529680392</c:v>
                </c:pt>
              </c:numCache>
            </c:numRef>
          </c:val>
          <c:extLst xmlns:c16r2="http://schemas.microsoft.com/office/drawing/2015/06/chart">
            <c:ext xmlns:c16="http://schemas.microsoft.com/office/drawing/2014/chart" uri="{C3380CC4-5D6E-409C-BE32-E72D297353CC}">
              <c16:uniqueId val="{00000000-0E86-4DB2-BB9D-FEC6D903DEFD}"/>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a:solidFill>
            <a:schemeClr val="tx1">
              <a:alpha val="96000"/>
            </a:schemeClr>
          </a:solidFill>
        </a:defRPr>
      </a:pPr>
      <a:endParaRPr lang="sr-Latn-R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Cyrl-C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096417262171967"/>
          <c:y val="0.31178412810758205"/>
          <c:w val="0.53601721202415187"/>
          <c:h val="0.4739690597498841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187-400C-AE0C-D299E08B2FF7}"/>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187-400C-AE0C-D299E08B2FF7}"/>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187-400C-AE0C-D299E08B2FF7}"/>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187-400C-AE0C-D299E08B2FF7}"/>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187-400C-AE0C-D299E08B2FF7}"/>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187-400C-AE0C-D299E08B2FF7}"/>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187-400C-AE0C-D299E08B2FF7}"/>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E-9187-400C-AE0C-D299E08B2FF7}"/>
              </c:ext>
            </c:extLst>
          </c:dPt>
          <c:dPt>
            <c:idx val="8"/>
            <c:bubble3D val="0"/>
            <c:spPr>
              <a:solidFill>
                <a:schemeClr val="accent3">
                  <a:lumMod val="60000"/>
                </a:schemeClr>
              </a:solidFill>
              <a:ln w="25400">
                <a:solidFill>
                  <a:schemeClr val="lt1"/>
                </a:solidFill>
              </a:ln>
              <a:effectLst/>
              <a:sp3d contourW="25400">
                <a:contourClr>
                  <a:schemeClr val="lt1"/>
                </a:contourClr>
              </a:sp3d>
            </c:spPr>
          </c:dPt>
          <c:dLbls>
            <c:dLbl>
              <c:idx val="0"/>
              <c:layout>
                <c:manualLayout>
                  <c:x val="0.10888546481766821"/>
                  <c:y val="-8.4705882352941173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4.3143297380585519E-2"/>
                  <c:y val="-4.473243091804535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8.1100444272935057E-2"/>
                  <c:y val="-5.580078213913353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362312677841831"/>
                      <c:h val="8.0095786374109829E-2"/>
                    </c:manualLayout>
                  </c15:layout>
                </c:ext>
              </c:extLst>
            </c:dLbl>
            <c:dLbl>
              <c:idx val="3"/>
              <c:layout>
                <c:manualLayout>
                  <c:x val="0.14175654853620956"/>
                  <c:y val="1.068082220059560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4.1088854648175929E-3"/>
                  <c:y val="4.924427143236308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2737544940934775"/>
                  <c:y val="5.114771889468861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4.7252182845403196E-2"/>
                  <c:y val="-2.375864814650977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982537236774526"/>
                      <c:h val="0.14204795187118463"/>
                    </c:manualLayout>
                  </c15:layout>
                </c:ext>
              </c:extLst>
            </c:dLbl>
            <c:dLbl>
              <c:idx val="7"/>
              <c:layout>
                <c:manualLayout>
                  <c:x val="-9.4504365690806363E-2"/>
                  <c:y val="-0.10786516853932586"/>
                </c:manualLayout>
              </c:layout>
              <c:tx>
                <c:rich>
                  <a:bodyPr/>
                  <a:lstStyle/>
                  <a:p>
                    <a:r>
                      <a:rPr lang="sr-Cyrl-RS" dirty="0" smtClean="0"/>
                      <a:t>набавка финансијске имовине</a:t>
                    </a:r>
                    <a:r>
                      <a:rPr lang="sr-Cyrl-RS" baseline="0" dirty="0" smtClean="0"/>
                      <a:t> </a:t>
                    </a:r>
                  </a:p>
                  <a:p>
                    <a:r>
                      <a:rPr lang="sr-Cyrl-RS" dirty="0" smtClean="0"/>
                      <a:t>16%</a:t>
                    </a:r>
                    <a:endParaRPr lang="sr-Cyrl-R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7.6014381099126865E-2"/>
                  <c:y val="-0.10980392156862746"/>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'[Помоћне табеле и графикони 2019.xlsx]Rashodi i izdaci'!$C$6:$C$14</c:f>
              <c:strCache>
                <c:ptCount val="9"/>
                <c:pt idx="0">
                  <c:v>расходи за запослене</c:v>
                </c:pt>
                <c:pt idx="1">
                  <c:v>коришћење услуга и роба</c:v>
                </c:pt>
                <c:pt idx="2">
                  <c:v>субвенције</c:v>
                </c:pt>
                <c:pt idx="3">
                  <c:v>донације и трансфери</c:v>
                </c:pt>
                <c:pt idx="4">
                  <c:v>социјална помоћ</c:v>
                </c:pt>
                <c:pt idx="5">
                  <c:v>остали расходи</c:v>
                </c:pt>
                <c:pt idx="6">
                  <c:v>капитални издаци</c:v>
                </c:pt>
                <c:pt idx="7">
                  <c:v>набавка нефинансијске имовине</c:v>
                </c:pt>
                <c:pt idx="8">
                  <c:v>средства резерве </c:v>
                </c:pt>
              </c:strCache>
            </c:strRef>
          </c:cat>
          <c:val>
            <c:numRef>
              <c:f>'[Помоћне табеле и графикони 2019.xlsx]Rashodi i izdaci'!$D$6:$D$14</c:f>
              <c:numCache>
                <c:formatCode>General</c:formatCode>
                <c:ptCount val="9"/>
                <c:pt idx="0">
                  <c:v>665169144</c:v>
                </c:pt>
                <c:pt idx="1">
                  <c:v>1198212510</c:v>
                </c:pt>
                <c:pt idx="2">
                  <c:v>161546118</c:v>
                </c:pt>
                <c:pt idx="3">
                  <c:v>674055862</c:v>
                </c:pt>
                <c:pt idx="4">
                  <c:v>99884795</c:v>
                </c:pt>
                <c:pt idx="5">
                  <c:v>200924719</c:v>
                </c:pt>
                <c:pt idx="6">
                  <c:v>1817120647</c:v>
                </c:pt>
                <c:pt idx="7">
                  <c:v>967148890</c:v>
                </c:pt>
                <c:pt idx="8">
                  <c:v>88500000</c:v>
                </c:pt>
              </c:numCache>
            </c:numRef>
          </c:val>
          <c:extLst xmlns:c16r2="http://schemas.microsoft.com/office/drawing/2015/06/chart">
            <c:ext xmlns:c16="http://schemas.microsoft.com/office/drawing/2014/chart" uri="{C3380CC4-5D6E-409C-BE32-E72D297353CC}">
              <c16:uniqueId val="{0000000C-9187-400C-AE0C-D299E08B2FF7}"/>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Cyrl-C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1607629427792916"/>
          <c:y val="0.3758994708994709"/>
          <c:w val="0.40236148955495005"/>
          <c:h val="0.36484126984126986"/>
        </c:manualLayout>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984-4F2A-A42B-3DE2BD54C65C}"/>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984-4F2A-A42B-3DE2BD54C65C}"/>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984-4F2A-A42B-3DE2BD54C65C}"/>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984-4F2A-A42B-3DE2BD54C65C}"/>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984-4F2A-A42B-3DE2BD54C65C}"/>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984-4F2A-A42B-3DE2BD54C65C}"/>
              </c:ext>
            </c:extLst>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5984-4F2A-A42B-3DE2BD54C65C}"/>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B-5984-4F2A-A42B-3DE2BD54C65C}"/>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A-5984-4F2A-A42B-3DE2BD54C65C}"/>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2-5984-4F2A-A42B-3DE2BD54C65C}"/>
              </c:ext>
            </c:extLst>
          </c:dPt>
          <c:dPt>
            <c:idx val="11"/>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9-5984-4F2A-A42B-3DE2BD54C65C}"/>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8-5984-4F2A-A42B-3DE2BD54C65C}"/>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5984-4F2A-A42B-3DE2BD54C65C}"/>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6-5984-4F2A-A42B-3DE2BD54C65C}"/>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5984-4F2A-A42B-3DE2BD54C65C}"/>
              </c:ext>
            </c:extLst>
          </c:dPt>
          <c:dLbls>
            <c:dLbl>
              <c:idx val="0"/>
              <c:layout>
                <c:manualLayout>
                  <c:x val="8.3176087597826603E-2"/>
                  <c:y val="-0.1354890349450120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984-4F2A-A42B-3DE2BD54C65C}"/>
                </c:ext>
                <c:ext xmlns:c15="http://schemas.microsoft.com/office/drawing/2012/chart" uri="{CE6537A1-D6FC-4f65-9D91-7224C49458BB}">
                  <c15:layout>
                    <c:manualLayout>
                      <c:w val="0.15788272088541885"/>
                      <c:h val="0.1759321949042528"/>
                    </c:manualLayout>
                  </c15:layout>
                </c:ext>
              </c:extLst>
            </c:dLbl>
            <c:dLbl>
              <c:idx val="1"/>
              <c:layout>
                <c:manualLayout>
                  <c:x val="0.11562580211394136"/>
                  <c:y val="-0.2411697040029632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5984-4F2A-A42B-3DE2BD54C65C}"/>
                </c:ext>
                <c:ext xmlns:c15="http://schemas.microsoft.com/office/drawing/2012/chart" uri="{CE6537A1-D6FC-4f65-9D91-7224C49458BB}"/>
              </c:extLst>
            </c:dLbl>
            <c:dLbl>
              <c:idx val="2"/>
              <c:layout>
                <c:manualLayout>
                  <c:x val="9.0010353255768519E-2"/>
                  <c:y val="-0.1868598389865610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984-4F2A-A42B-3DE2BD54C65C}"/>
                </c:ext>
                <c:ext xmlns:c15="http://schemas.microsoft.com/office/drawing/2012/chart" uri="{CE6537A1-D6FC-4f65-9D91-7224C49458BB}"/>
              </c:extLst>
            </c:dLbl>
            <c:dLbl>
              <c:idx val="3"/>
              <c:layout>
                <c:manualLayout>
                  <c:x val="0.13471826885135346"/>
                  <c:y val="-9.174590025114592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984-4F2A-A42B-3DE2BD54C65C}"/>
                </c:ext>
                <c:ext xmlns:c15="http://schemas.microsoft.com/office/drawing/2012/chart" uri="{CE6537A1-D6FC-4f65-9D91-7224C49458BB}"/>
              </c:extLst>
            </c:dLbl>
            <c:dLbl>
              <c:idx val="4"/>
              <c:layout>
                <c:manualLayout>
                  <c:x val="0.11904256806714951"/>
                  <c:y val="0.1148970090519700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5984-4F2A-A42B-3DE2BD54C65C}"/>
                </c:ext>
                <c:ext xmlns:c15="http://schemas.microsoft.com/office/drawing/2012/chart" uri="{CE6537A1-D6FC-4f65-9D91-7224C49458BB}"/>
              </c:extLst>
            </c:dLbl>
            <c:dLbl>
              <c:idx val="5"/>
              <c:layout>
                <c:manualLayout>
                  <c:x val="4.2924708557286737E-2"/>
                  <c:y val="0.113707771912100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5984-4F2A-A42B-3DE2BD54C65C}"/>
                </c:ext>
                <c:ext xmlns:c15="http://schemas.microsoft.com/office/drawing/2012/chart" uri="{CE6537A1-D6FC-4f65-9D91-7224C49458BB}"/>
              </c:extLst>
            </c:dLbl>
            <c:dLbl>
              <c:idx val="6"/>
              <c:layout>
                <c:manualLayout>
                  <c:x val="0.17020151496576996"/>
                  <c:y val="5.852392222572928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16372713855548618"/>
                  <c:y val="0.1724996196240360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5984-4F2A-A42B-3DE2BD54C65C}"/>
                </c:ext>
                <c:ext xmlns:c15="http://schemas.microsoft.com/office/drawing/2012/chart" uri="{CE6537A1-D6FC-4f65-9D91-7224C49458BB}"/>
              </c:extLst>
            </c:dLbl>
            <c:dLbl>
              <c:idx val="8"/>
              <c:layout>
                <c:manualLayout>
                  <c:x val="5.8408261151059869E-2"/>
                  <c:y val="0.2233227375648350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5984-4F2A-A42B-3DE2BD54C65C}"/>
                </c:ext>
                <c:ext xmlns:c15="http://schemas.microsoft.com/office/drawing/2012/chart" uri="{CE6537A1-D6FC-4f65-9D91-7224C49458BB}">
                  <c15:layout>
                    <c:manualLayout>
                      <c:w val="0.1572717973864973"/>
                      <c:h val="0.14225063666527032"/>
                    </c:manualLayout>
                  </c15:layout>
                </c:ext>
              </c:extLst>
            </c:dLbl>
            <c:dLbl>
              <c:idx val="9"/>
              <c:layout>
                <c:manualLayout>
                  <c:x val="-0.10878796034157125"/>
                  <c:y val="0.2114295839019416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B-5984-4F2A-A42B-3DE2BD54C65C}"/>
                </c:ext>
                <c:ext xmlns:c15="http://schemas.microsoft.com/office/drawing/2012/chart" uri="{CE6537A1-D6FC-4f65-9D91-7224C49458BB}"/>
              </c:extLst>
            </c:dLbl>
            <c:dLbl>
              <c:idx val="10"/>
              <c:layout>
                <c:manualLayout>
                  <c:x val="-0.13521114991054634"/>
                  <c:y val="5.463352682638145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A-5984-4F2A-A42B-3DE2BD54C65C}"/>
                </c:ext>
                <c:ext xmlns:c15="http://schemas.microsoft.com/office/drawing/2012/chart" uri="{CE6537A1-D6FC-4f65-9D91-7224C49458BB}"/>
              </c:extLst>
            </c:dLbl>
            <c:dLbl>
              <c:idx val="11"/>
              <c:layout>
                <c:manualLayout>
                  <c:x val="-0.19170379536373353"/>
                  <c:y val="-4.918838134284262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9-5984-4F2A-A42B-3DE2BD54C65C}"/>
                </c:ext>
                <c:ext xmlns:c15="http://schemas.microsoft.com/office/drawing/2012/chart" uri="{CE6537A1-D6FC-4f65-9D91-7224C49458BB}"/>
              </c:extLst>
            </c:dLbl>
            <c:dLbl>
              <c:idx val="12"/>
              <c:layout>
                <c:manualLayout>
                  <c:x val="-0.16564862045979564"/>
                  <c:y val="-8.438890107917257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8-5984-4F2A-A42B-3DE2BD54C65C}"/>
                </c:ext>
                <c:ext xmlns:c15="http://schemas.microsoft.com/office/drawing/2012/chart" uri="{CE6537A1-D6FC-4f65-9D91-7224C49458BB}"/>
              </c:extLst>
            </c:dLbl>
            <c:dLbl>
              <c:idx val="13"/>
              <c:layout>
                <c:manualLayout>
                  <c:x val="-0.1633071989051364"/>
                  <c:y val="-0.1824420019548782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7-5984-4F2A-A42B-3DE2BD54C65C}"/>
                </c:ext>
                <c:ext xmlns:c15="http://schemas.microsoft.com/office/drawing/2012/chart" uri="{CE6537A1-D6FC-4f65-9D91-7224C49458BB}"/>
              </c:extLst>
            </c:dLbl>
            <c:dLbl>
              <c:idx val="14"/>
              <c:layout>
                <c:manualLayout>
                  <c:x val="-0.17085194556926625"/>
                  <c:y val="-0.2397774693049308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6-5984-4F2A-A42B-3DE2BD54C65C}"/>
                </c:ext>
                <c:ext xmlns:c15="http://schemas.microsoft.com/office/drawing/2012/chart" uri="{CE6537A1-D6FC-4f65-9D91-7224C49458BB}"/>
              </c:extLst>
            </c:dLbl>
            <c:dLbl>
              <c:idx val="15"/>
              <c:layout>
                <c:manualLayout>
                  <c:x val="-0.11444141689373298"/>
                  <c:y val="-0.2169312169312169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5-5984-4F2A-A42B-3DE2BD54C65C}"/>
                </c:ext>
                <c:ext xmlns:c15="http://schemas.microsoft.com/office/drawing/2012/chart" uri="{CE6537A1-D6FC-4f65-9D91-7224C49458BB}"/>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'[Помоћне табеле и графикони 2019.xlsx]Programi'!$D$5:$D$20</c:f>
              <c:strCache>
                <c:ptCount val="16"/>
                <c:pt idx="0">
                  <c:v>СТАНОВАЊЕ, УРБАНИЗАМ И ПРОСТОРНО ПЛАНИРАЊЕ</c:v>
                </c:pt>
                <c:pt idx="1">
                  <c:v> КОМУНАЛНЕ ДЕЛАТНОСТИ </c:v>
                </c:pt>
                <c:pt idx="2">
                  <c:v>ЛОКАЛНИ ЕКОНОМСКИ РАЗВОЈ </c:v>
                </c:pt>
                <c:pt idx="3">
                  <c:v>РАЗВОЈ ТУРИЗМА</c:v>
                </c:pt>
                <c:pt idx="4">
                  <c:v>ПОЉОПРИВРЕДА И РУРАЛНИ РАЗВОЈ</c:v>
                </c:pt>
                <c:pt idx="5">
                  <c:v> ЗАШТИТА ЖИВОТНЕ СРЕДИНЕ</c:v>
                </c:pt>
                <c:pt idx="6">
                  <c:v>ОРГАНИЗАЦИЈА САОБРАЋАЈА И САОБРАЋАЈНА ИНФРАСТРУКТУРА</c:v>
                </c:pt>
                <c:pt idx="7">
                  <c:v>ПРЕДШКОЛСКО ВАСПИТАЊЕ И ОБРАЗОВАЊЕ</c:v>
                </c:pt>
                <c:pt idx="8">
                  <c:v>ОСНОВНО ОБРАЗОВАЊЕ И ВАСПИТАЊЕ</c:v>
                </c:pt>
                <c:pt idx="9">
                  <c:v>СРЕДЊЕ ОБРАЗОВАЊЕ И ВАСПИТАЊЕ</c:v>
                </c:pt>
                <c:pt idx="10">
                  <c:v>СОЦИЈАЛНА И ДЕЧИЈА ЗАШТИТА </c:v>
                </c:pt>
                <c:pt idx="11">
                  <c:v>ЗДРАВСТВЕНА ЗАШТИТА</c:v>
                </c:pt>
                <c:pt idx="12">
                  <c:v>РАЗВОЈ КУЛТУРЕ И ИНФОРМИСАЊЕ</c:v>
                </c:pt>
                <c:pt idx="13">
                  <c:v>РАЗВОЈ СПОРТА И ОМЛАДИНЕ</c:v>
                </c:pt>
                <c:pt idx="14">
                  <c:v>ОПШТЕ УСЛУГЕ ЛОКАЛНЕ САМОУПРАВЕ</c:v>
                </c:pt>
                <c:pt idx="15">
                  <c:v>ПОЛИТИЧКИ СИСТЕМ ЛОКАЛНЕ САМОУПРАВЕ</c:v>
                </c:pt>
              </c:strCache>
            </c:strRef>
          </c:cat>
          <c:val>
            <c:numRef>
              <c:f>'[Помоћне табеле и графикони 2019.xlsx]Programi'!$E$5:$E$20</c:f>
              <c:numCache>
                <c:formatCode>#,##0.00</c:formatCode>
                <c:ptCount val="16"/>
                <c:pt idx="0">
                  <c:v>33512000</c:v>
                </c:pt>
                <c:pt idx="1">
                  <c:v>1151112017</c:v>
                </c:pt>
                <c:pt idx="2">
                  <c:v>47365300</c:v>
                </c:pt>
                <c:pt idx="3">
                  <c:v>76584182</c:v>
                </c:pt>
                <c:pt idx="4">
                  <c:v>54771239</c:v>
                </c:pt>
                <c:pt idx="5">
                  <c:v>1245996476</c:v>
                </c:pt>
                <c:pt idx="6">
                  <c:v>762067801</c:v>
                </c:pt>
                <c:pt idx="7">
                  <c:v>432451110</c:v>
                </c:pt>
                <c:pt idx="8">
                  <c:v>168632061</c:v>
                </c:pt>
                <c:pt idx="9">
                  <c:v>91825475</c:v>
                </c:pt>
                <c:pt idx="10">
                  <c:v>157815961</c:v>
                </c:pt>
                <c:pt idx="11">
                  <c:v>58689273</c:v>
                </c:pt>
                <c:pt idx="12">
                  <c:v>338737339</c:v>
                </c:pt>
                <c:pt idx="13">
                  <c:v>156443774</c:v>
                </c:pt>
                <c:pt idx="14">
                  <c:v>969575032</c:v>
                </c:pt>
                <c:pt idx="15">
                  <c:v>126983645</c:v>
                </c:pt>
              </c:numCache>
            </c:numRef>
          </c:val>
          <c:extLst xmlns:c16r2="http://schemas.microsoft.com/office/drawing/2015/06/chart">
            <c:ext xmlns:c16="http://schemas.microsoft.com/office/drawing/2014/chart" uri="{C3380CC4-5D6E-409C-BE32-E72D297353CC}">
              <c16:uniqueId val="{00000010-5984-4F2A-A42B-3DE2BD54C65C}"/>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5701C-9177-4F63-BC4A-2A3F58667EEF}"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BDD04F37-85A8-4736-987B-C65A16E753DF}">
      <dgm:prSet phldrT="[Text]" custT="1"/>
      <dgm:spPr>
        <a:solidFill>
          <a:srgbClr val="00B050"/>
        </a:solidFill>
      </dgm:spPr>
      <dgm:t>
        <a:bodyPr/>
        <a:lstStyle/>
        <a:p>
          <a:r>
            <a:rPr lang="sr-Cyrl-RS" sz="1800" dirty="0" smtClean="0"/>
            <a:t>Градоначелник</a:t>
          </a:r>
        </a:p>
        <a:p>
          <a:r>
            <a:rPr lang="sr-Cyrl-RS" sz="1800" dirty="0" smtClean="0"/>
            <a:t>Градско веће</a:t>
          </a:r>
        </a:p>
        <a:p>
          <a:r>
            <a:rPr lang="sr-Cyrl-RS" sz="1800" dirty="0" smtClean="0"/>
            <a:t>Скупштина града</a:t>
          </a:r>
        </a:p>
        <a:p>
          <a:r>
            <a:rPr lang="sr-Cyrl-RS" sz="1800" dirty="0" smtClean="0"/>
            <a:t>Градска управа</a:t>
          </a:r>
          <a:endParaRPr lang="en-US" sz="1800" dirty="0"/>
        </a:p>
      </dgm:t>
    </dgm:pt>
    <dgm:pt modelId="{5EF0D46A-B998-45D9-BE84-B88288A3455A}" type="parTrans" cxnId="{8132406A-FEC2-47D3-92A5-198F9BF4DB6B}">
      <dgm:prSet/>
      <dgm:spPr/>
      <dgm:t>
        <a:bodyPr/>
        <a:lstStyle/>
        <a:p>
          <a:endParaRPr lang="en-US"/>
        </a:p>
      </dgm:t>
    </dgm:pt>
    <dgm:pt modelId="{D3D7414D-A0EC-4776-9C1B-2828FCAA13DF}" type="sibTrans" cxnId="{8132406A-FEC2-47D3-92A5-198F9BF4DB6B}">
      <dgm:prSet/>
      <dgm:spPr/>
      <dgm:t>
        <a:bodyPr/>
        <a:lstStyle/>
        <a:p>
          <a:endParaRPr lang="en-US"/>
        </a:p>
      </dgm:t>
    </dgm:pt>
    <dgm:pt modelId="{C8F2A349-D54D-4B85-BD78-BA70A66CB9EA}">
      <dgm:prSet phldrT="[Text]" custT="1"/>
      <dgm:spPr>
        <a:solidFill>
          <a:srgbClr val="FFC000"/>
        </a:solidFill>
      </dgm:spPr>
      <dgm:t>
        <a:bodyPr/>
        <a:lstStyle/>
        <a:p>
          <a:r>
            <a:rPr lang="sr-Cyrl-RS" sz="1800" dirty="0">
              <a:solidFill>
                <a:schemeClr val="accent1">
                  <a:lumMod val="50000"/>
                </a:schemeClr>
              </a:solidFill>
            </a:rPr>
            <a:t>Предшколска установа</a:t>
          </a:r>
        </a:p>
        <a:p>
          <a:r>
            <a:rPr lang="sr-Cyrl-RS" sz="1800" dirty="0">
              <a:solidFill>
                <a:schemeClr val="accent1">
                  <a:lumMod val="50000"/>
                </a:schemeClr>
              </a:solidFill>
            </a:rPr>
            <a:t>Месне заједнице</a:t>
          </a:r>
        </a:p>
        <a:p>
          <a:r>
            <a:rPr lang="sr-Cyrl-RS" sz="1800" dirty="0">
              <a:solidFill>
                <a:schemeClr val="accent1">
                  <a:lumMod val="50000"/>
                </a:schemeClr>
              </a:solidFill>
            </a:rPr>
            <a:t>Установе културе</a:t>
          </a:r>
        </a:p>
        <a:p>
          <a:r>
            <a:rPr lang="sr-Cyrl-RS" sz="1800" dirty="0" smtClean="0">
              <a:solidFill>
                <a:schemeClr val="accent1">
                  <a:lumMod val="50000"/>
                </a:schemeClr>
              </a:solidFill>
            </a:rPr>
            <a:t>Туристичка </a:t>
          </a:r>
          <a:r>
            <a:rPr lang="sr-Cyrl-RS" sz="1800" dirty="0">
              <a:solidFill>
                <a:schemeClr val="accent1">
                  <a:lumMod val="50000"/>
                </a:schemeClr>
              </a:solidFill>
            </a:rPr>
            <a:t>организација </a:t>
          </a:r>
          <a:endParaRPr lang="sr-Cyrl-RS" sz="1800" dirty="0" smtClean="0">
            <a:solidFill>
              <a:schemeClr val="accent1">
                <a:lumMod val="50000"/>
              </a:schemeClr>
            </a:solidFill>
          </a:endParaRPr>
        </a:p>
        <a:p>
          <a:r>
            <a:rPr lang="sr-Cyrl-RS" sz="1800" dirty="0" smtClean="0">
              <a:solidFill>
                <a:schemeClr val="accent1">
                  <a:lumMod val="50000"/>
                </a:schemeClr>
              </a:solidFill>
            </a:rPr>
            <a:t>Спортска установ</a:t>
          </a:r>
          <a:r>
            <a:rPr lang="sr-Cyrl-RS" sz="1800" dirty="0" smtClean="0">
              <a:solidFill>
                <a:schemeClr val="accent1">
                  <a:lumMod val="75000"/>
                </a:schemeClr>
              </a:solidFill>
            </a:rPr>
            <a:t>а</a:t>
          </a:r>
          <a:endParaRPr lang="sr-Cyrl-RS" sz="1800" dirty="0">
            <a:solidFill>
              <a:schemeClr val="accent1">
                <a:lumMod val="75000"/>
              </a:schemeClr>
            </a:solidFill>
          </a:endParaRPr>
        </a:p>
      </dgm:t>
    </dgm:pt>
    <dgm:pt modelId="{A965CD0E-CB5C-406E-AFDD-63697CFB0404}" type="parTrans" cxnId="{D9932761-9BDF-4FD0-8911-4ABD16EE8703}">
      <dgm:prSet/>
      <dgm:spPr/>
      <dgm:t>
        <a:bodyPr/>
        <a:lstStyle/>
        <a:p>
          <a:endParaRPr lang="en-US"/>
        </a:p>
      </dgm:t>
    </dgm:pt>
    <dgm:pt modelId="{FDA33D62-3016-4584-BF43-2DBBB14A066A}" type="sibTrans" cxnId="{D9932761-9BDF-4FD0-8911-4ABD16EE8703}">
      <dgm:prSet/>
      <dgm:spPr/>
      <dgm:t>
        <a:bodyPr/>
        <a:lstStyle/>
        <a:p>
          <a:endParaRPr lang="en-US"/>
        </a:p>
      </dgm:t>
    </dgm:pt>
    <dgm:pt modelId="{9621BB6C-CCFC-4987-A70A-BF11FC47FFCC}">
      <dgm:prSet phldrT="[Text]" custT="1"/>
      <dgm:spPr>
        <a:solidFill>
          <a:schemeClr val="accent5">
            <a:lumMod val="60000"/>
            <a:lumOff val="40000"/>
          </a:schemeClr>
        </a:solidFill>
      </dgm:spPr>
      <dgm:t>
        <a:bodyPr/>
        <a:lstStyle/>
        <a:p>
          <a:r>
            <a:rPr lang="sr-Cyrl-RS" sz="1800" dirty="0"/>
            <a:t>Основне школе </a:t>
          </a:r>
        </a:p>
        <a:p>
          <a:r>
            <a:rPr lang="sr-Cyrl-RS" sz="1800" dirty="0"/>
            <a:t>Средње школе</a:t>
          </a:r>
        </a:p>
        <a:p>
          <a:r>
            <a:rPr lang="sr-Cyrl-RS" sz="1800" dirty="0"/>
            <a:t>Дом здравља</a:t>
          </a:r>
          <a:endParaRPr lang="en-US" sz="1800" dirty="0"/>
        </a:p>
      </dgm:t>
    </dgm:pt>
    <dgm:pt modelId="{A38DE29F-85F5-4579-AADA-99391004BA45}" type="parTrans" cxnId="{37DBBC31-0F9C-4EEF-B983-1B1BD8728434}">
      <dgm:prSet/>
      <dgm:spPr/>
      <dgm:t>
        <a:bodyPr/>
        <a:lstStyle/>
        <a:p>
          <a:endParaRPr lang="en-US"/>
        </a:p>
      </dgm:t>
    </dgm:pt>
    <dgm:pt modelId="{26D4FA14-60D5-40E5-B665-764CA26A018F}" type="sibTrans" cxnId="{37DBBC31-0F9C-4EEF-B983-1B1BD8728434}">
      <dgm:prSet/>
      <dgm:spPr/>
      <dgm:t>
        <a:bodyPr/>
        <a:lstStyle/>
        <a:p>
          <a:endParaRPr lang="en-US"/>
        </a:p>
      </dgm:t>
    </dgm:pt>
    <dgm:pt modelId="{EC086DEB-01FD-4650-84A6-3248233D6869}">
      <dgm:prSet phldrT="[Text]"/>
      <dgm:spPr/>
      <dgm:t>
        <a:bodyPr/>
        <a:lstStyle/>
        <a:p>
          <a:endParaRPr lang="en-US"/>
        </a:p>
      </dgm:t>
    </dgm:pt>
    <dgm:pt modelId="{D8E22DAB-5022-49AE-91A6-20DF1C7017B2}" type="parTrans" cxnId="{487FD65B-B6F4-4CE6-AC18-CBA1C7BC6CD8}">
      <dgm:prSet/>
      <dgm:spPr/>
      <dgm:t>
        <a:bodyPr/>
        <a:lstStyle/>
        <a:p>
          <a:endParaRPr lang="en-US"/>
        </a:p>
      </dgm:t>
    </dgm:pt>
    <dgm:pt modelId="{EBD18A8D-98B2-4C8A-B1B4-4169A0689B2C}" type="sibTrans" cxnId="{487FD65B-B6F4-4CE6-AC18-CBA1C7BC6CD8}">
      <dgm:prSet/>
      <dgm:spPr/>
      <dgm:t>
        <a:bodyPr/>
        <a:lstStyle/>
        <a:p>
          <a:endParaRPr lang="en-US"/>
        </a:p>
      </dgm:t>
    </dgm:pt>
    <dgm:pt modelId="{724C2318-F479-4174-A10E-9EC4287AD534}">
      <dgm:prSet phldrT="[Text]"/>
      <dgm:spPr/>
      <dgm:t>
        <a:bodyPr/>
        <a:lstStyle/>
        <a:p>
          <a:endParaRPr lang="en-US"/>
        </a:p>
      </dgm:t>
    </dgm:pt>
    <dgm:pt modelId="{75FF1061-0136-4D4A-8F29-8B8C5BB09E30}" type="parTrans" cxnId="{AF284A92-A842-400F-96D2-9B85FD48F842}">
      <dgm:prSet/>
      <dgm:spPr/>
      <dgm:t>
        <a:bodyPr/>
        <a:lstStyle/>
        <a:p>
          <a:endParaRPr lang="en-US"/>
        </a:p>
      </dgm:t>
    </dgm:pt>
    <dgm:pt modelId="{CF55BBF8-6284-4BA7-9983-520960D17E18}" type="sibTrans" cxnId="{AF284A92-A842-400F-96D2-9B85FD48F842}">
      <dgm:prSet/>
      <dgm:spPr/>
      <dgm:t>
        <a:bodyPr/>
        <a:lstStyle/>
        <a:p>
          <a:endParaRPr lang="en-US"/>
        </a:p>
      </dgm:t>
    </dgm:pt>
    <dgm:pt modelId="{F525C7DD-C069-4FE6-9519-29523B058512}">
      <dgm:prSet phldrT="[Text]"/>
      <dgm:spPr/>
      <dgm:t>
        <a:bodyPr/>
        <a:lstStyle/>
        <a:p>
          <a:endParaRPr lang="en-US"/>
        </a:p>
      </dgm:t>
    </dgm:pt>
    <dgm:pt modelId="{495F855C-786B-4014-ACFA-A29039643E3B}" type="parTrans" cxnId="{AF9C8EEE-81F3-442F-9504-7988DBF2C7F9}">
      <dgm:prSet/>
      <dgm:spPr/>
      <dgm:t>
        <a:bodyPr/>
        <a:lstStyle/>
        <a:p>
          <a:endParaRPr lang="en-US"/>
        </a:p>
      </dgm:t>
    </dgm:pt>
    <dgm:pt modelId="{B1936762-DD2F-4289-8425-BB02188F1FAF}" type="sibTrans" cxnId="{AF9C8EEE-81F3-442F-9504-7988DBF2C7F9}">
      <dgm:prSet/>
      <dgm:spPr/>
      <dgm:t>
        <a:bodyPr/>
        <a:lstStyle/>
        <a:p>
          <a:endParaRPr lang="en-US"/>
        </a:p>
      </dgm:t>
    </dgm:pt>
    <dgm:pt modelId="{F67C4AC6-D320-469D-8949-6AC26CBBA3A8}" type="pres">
      <dgm:prSet presAssocID="{2915701C-9177-4F63-BC4A-2A3F58667EEF}" presName="Name0" presStyleCnt="0">
        <dgm:presLayoutVars>
          <dgm:chMax val="1"/>
          <dgm:chPref val="1"/>
        </dgm:presLayoutVars>
      </dgm:prSet>
      <dgm:spPr/>
      <dgm:t>
        <a:bodyPr/>
        <a:lstStyle/>
        <a:p>
          <a:endParaRPr lang="sr-Cyrl-RS"/>
        </a:p>
      </dgm:t>
    </dgm:pt>
    <dgm:pt modelId="{36B03C56-E57D-489D-BAA9-78BCBCF466C2}" type="pres">
      <dgm:prSet presAssocID="{BDD04F37-85A8-4736-987B-C65A16E753DF}" presName="Parent" presStyleLbl="node0" presStyleIdx="0" presStyleCnt="1" custLinFactNeighborX="7455" custLinFactNeighborY="-1661">
        <dgm:presLayoutVars>
          <dgm:chMax val="5"/>
          <dgm:chPref val="5"/>
        </dgm:presLayoutVars>
      </dgm:prSet>
      <dgm:spPr/>
      <dgm:t>
        <a:bodyPr/>
        <a:lstStyle/>
        <a:p>
          <a:endParaRPr lang="sr-Cyrl-RS"/>
        </a:p>
      </dgm:t>
    </dgm:pt>
    <dgm:pt modelId="{6AE34D3E-FD5D-4402-89AF-BF559D3EC92D}" type="pres">
      <dgm:prSet presAssocID="{BDD04F37-85A8-4736-987B-C65A16E753DF}" presName="Accent1" presStyleLbl="node1" presStyleIdx="0" presStyleCnt="13"/>
      <dgm:spPr>
        <a:solidFill>
          <a:srgbClr val="FFC000"/>
        </a:solidFill>
      </dgm:spPr>
    </dgm:pt>
    <dgm:pt modelId="{8EA36E17-C808-4A8F-B550-8E3BDDE3A6F4}" type="pres">
      <dgm:prSet presAssocID="{BDD04F37-85A8-4736-987B-C65A16E753DF}" presName="Accent2" presStyleLbl="node1" presStyleIdx="1" presStyleCnt="13" custLinFactX="-12473" custLinFactY="-51905" custLinFactNeighborX="-100000" custLinFactNeighborY="-100000"/>
      <dgm:spPr>
        <a:solidFill>
          <a:srgbClr val="7030A0"/>
        </a:solidFill>
      </dgm:spPr>
    </dgm:pt>
    <dgm:pt modelId="{004949FA-7FD1-4B77-A362-5945ADA91CA9}" type="pres">
      <dgm:prSet presAssocID="{BDD04F37-85A8-4736-987B-C65A16E753DF}" presName="Accent3" presStyleLbl="node1" presStyleIdx="2" presStyleCnt="13"/>
      <dgm:spPr/>
    </dgm:pt>
    <dgm:pt modelId="{26FE1052-C82D-4BB2-8303-E4D063782600}" type="pres">
      <dgm:prSet presAssocID="{BDD04F37-85A8-4736-987B-C65A16E753DF}" presName="Accent4" presStyleLbl="node1" presStyleIdx="3" presStyleCnt="13" custLinFactX="-100000" custLinFactNeighborX="-162569" custLinFactNeighborY="-63044"/>
      <dgm:spPr>
        <a:solidFill>
          <a:srgbClr val="FFFF00"/>
        </a:solidFill>
      </dgm:spPr>
    </dgm:pt>
    <dgm:pt modelId="{5B5715D4-85E8-4263-BFCE-8CF5FFF5C6FE}" type="pres">
      <dgm:prSet presAssocID="{BDD04F37-85A8-4736-987B-C65A16E753DF}" presName="Accent5" presStyleLbl="node1" presStyleIdx="4" presStyleCnt="13"/>
      <dgm:spPr>
        <a:solidFill>
          <a:srgbClr val="FFFF00"/>
        </a:solidFill>
      </dgm:spPr>
    </dgm:pt>
    <dgm:pt modelId="{6384018A-26AF-4566-8127-D62355903781}" type="pres">
      <dgm:prSet presAssocID="{BDD04F37-85A8-4736-987B-C65A16E753DF}" presName="Accent6" presStyleLbl="node1" presStyleIdx="5" presStyleCnt="13"/>
      <dgm:spPr/>
    </dgm:pt>
    <dgm:pt modelId="{3D7780BF-6503-41CB-98CA-855FDE3F921D}" type="pres">
      <dgm:prSet presAssocID="{C8F2A349-D54D-4B85-BD78-BA70A66CB9EA}" presName="Child1" presStyleLbl="node1" presStyleIdx="6" presStyleCnt="13" custScaleX="172499" custScaleY="176021" custLinFactNeighborX="25060" custLinFactNeighborY="-1129">
        <dgm:presLayoutVars>
          <dgm:chMax val="0"/>
          <dgm:chPref val="0"/>
        </dgm:presLayoutVars>
      </dgm:prSet>
      <dgm:spPr/>
      <dgm:t>
        <a:bodyPr/>
        <a:lstStyle/>
        <a:p>
          <a:endParaRPr lang="sr-Cyrl-RS"/>
        </a:p>
      </dgm:t>
    </dgm:pt>
    <dgm:pt modelId="{0A517365-D512-4D77-9CDF-3D337BCBA867}" type="pres">
      <dgm:prSet presAssocID="{C8F2A349-D54D-4B85-BD78-BA70A66CB9EA}" presName="Accent7" presStyleCnt="0"/>
      <dgm:spPr/>
    </dgm:pt>
    <dgm:pt modelId="{D4397D2C-6DDE-4A42-9855-5F94ADD7F1F8}" type="pres">
      <dgm:prSet presAssocID="{C8F2A349-D54D-4B85-BD78-BA70A66CB9EA}" presName="AccentHold1" presStyleLbl="node1" presStyleIdx="7" presStyleCnt="13" custLinFactNeighborX="43300" custLinFactNeighborY="11355"/>
      <dgm:spPr/>
    </dgm:pt>
    <dgm:pt modelId="{DF631D91-E916-4387-97B2-68806159FA1A}" type="pres">
      <dgm:prSet presAssocID="{C8F2A349-D54D-4B85-BD78-BA70A66CB9EA}" presName="Accent8" presStyleCnt="0"/>
      <dgm:spPr/>
    </dgm:pt>
    <dgm:pt modelId="{05F66E64-01B7-46B5-8689-BB97E0438E53}" type="pres">
      <dgm:prSet presAssocID="{C8F2A349-D54D-4B85-BD78-BA70A66CB9EA}" presName="AccentHold2" presStyleLbl="node1" presStyleIdx="8" presStyleCnt="13" custScaleX="86390" custScaleY="74892" custLinFactX="42550" custLinFactNeighborX="100000" custLinFactNeighborY="12562"/>
      <dgm:spPr>
        <a:solidFill>
          <a:schemeClr val="accent6">
            <a:lumMod val="60000"/>
            <a:lumOff val="40000"/>
          </a:schemeClr>
        </a:solidFill>
      </dgm:spPr>
      <dgm:t>
        <a:bodyPr/>
        <a:lstStyle/>
        <a:p>
          <a:endParaRPr lang="sr-Cyrl-RS"/>
        </a:p>
      </dgm:t>
    </dgm:pt>
    <dgm:pt modelId="{EE054ECB-2B3F-4C89-9A19-2C63D69076BA}" type="pres">
      <dgm:prSet presAssocID="{9621BB6C-CCFC-4987-A70A-BF11FC47FFCC}" presName="Child2" presStyleLbl="node1" presStyleIdx="9" presStyleCnt="13" custScaleX="147750" custLinFactNeighborX="-41912" custLinFactNeighborY="-16623">
        <dgm:presLayoutVars>
          <dgm:chMax val="0"/>
          <dgm:chPref val="0"/>
        </dgm:presLayoutVars>
      </dgm:prSet>
      <dgm:spPr/>
      <dgm:t>
        <a:bodyPr/>
        <a:lstStyle/>
        <a:p>
          <a:endParaRPr lang="sr-Cyrl-RS"/>
        </a:p>
      </dgm:t>
    </dgm:pt>
    <dgm:pt modelId="{93210B8B-460C-4687-B7E6-4051DBCA5FBF}" type="pres">
      <dgm:prSet presAssocID="{9621BB6C-CCFC-4987-A70A-BF11FC47FFCC}" presName="Accent9" presStyleCnt="0"/>
      <dgm:spPr/>
    </dgm:pt>
    <dgm:pt modelId="{4ABBCF6F-E7DA-4CE7-A2F5-6DD06BFAA1FA}" type="pres">
      <dgm:prSet presAssocID="{9621BB6C-CCFC-4987-A70A-BF11FC47FFCC}" presName="AccentHold1" presStyleLbl="node1" presStyleIdx="10" presStyleCnt="13" custLinFactNeighborX="-21841" custLinFactNeighborY="58084"/>
      <dgm:spPr>
        <a:solidFill>
          <a:schemeClr val="accent2">
            <a:lumMod val="40000"/>
            <a:lumOff val="60000"/>
          </a:schemeClr>
        </a:solidFill>
      </dgm:spPr>
    </dgm:pt>
    <dgm:pt modelId="{A1A3314E-DDD0-4BFC-8D48-830B3847C8C1}" type="pres">
      <dgm:prSet presAssocID="{9621BB6C-CCFC-4987-A70A-BF11FC47FFCC}" presName="Accent10" presStyleCnt="0"/>
      <dgm:spPr/>
    </dgm:pt>
    <dgm:pt modelId="{A4780608-C72B-40F2-A560-A83F55BD6ABF}" type="pres">
      <dgm:prSet presAssocID="{9621BB6C-CCFC-4987-A70A-BF11FC47FFCC}" presName="AccentHold2" presStyleLbl="node1" presStyleIdx="11" presStyleCnt="13" custLinFactX="389222" custLinFactNeighborX="400000" custLinFactNeighborY="-35498"/>
      <dgm:spPr/>
    </dgm:pt>
    <dgm:pt modelId="{693C14CE-CE42-41FE-8BD3-4BD5115D8392}" type="pres">
      <dgm:prSet presAssocID="{9621BB6C-CCFC-4987-A70A-BF11FC47FFCC}" presName="Accent11" presStyleCnt="0"/>
      <dgm:spPr/>
    </dgm:pt>
    <dgm:pt modelId="{94C35534-E508-479C-BE42-766976EE223C}" type="pres">
      <dgm:prSet presAssocID="{9621BB6C-CCFC-4987-A70A-BF11FC47FFCC}" presName="AccentHold3" presStyleLbl="node1" presStyleIdx="12" presStyleCnt="13"/>
      <dgm:spPr>
        <a:solidFill>
          <a:srgbClr val="FFFF00"/>
        </a:solidFill>
      </dgm:spPr>
    </dgm:pt>
  </dgm:ptLst>
  <dgm:cxnLst>
    <dgm:cxn modelId="{D9932761-9BDF-4FD0-8911-4ABD16EE8703}" srcId="{BDD04F37-85A8-4736-987B-C65A16E753DF}" destId="{C8F2A349-D54D-4B85-BD78-BA70A66CB9EA}" srcOrd="0" destOrd="0" parTransId="{A965CD0E-CB5C-406E-AFDD-63697CFB0404}" sibTransId="{FDA33D62-3016-4584-BF43-2DBBB14A066A}"/>
    <dgm:cxn modelId="{487FD65B-B6F4-4CE6-AC18-CBA1C7BC6CD8}" srcId="{2915701C-9177-4F63-BC4A-2A3F58667EEF}" destId="{EC086DEB-01FD-4650-84A6-3248233D6869}" srcOrd="1" destOrd="0" parTransId="{D8E22DAB-5022-49AE-91A6-20DF1C7017B2}" sibTransId="{EBD18A8D-98B2-4C8A-B1B4-4169A0689B2C}"/>
    <dgm:cxn modelId="{37DBBC31-0F9C-4EEF-B983-1B1BD8728434}" srcId="{BDD04F37-85A8-4736-987B-C65A16E753DF}" destId="{9621BB6C-CCFC-4987-A70A-BF11FC47FFCC}" srcOrd="1" destOrd="0" parTransId="{A38DE29F-85F5-4579-AADA-99391004BA45}" sibTransId="{26D4FA14-60D5-40E5-B665-764CA26A018F}"/>
    <dgm:cxn modelId="{8132406A-FEC2-47D3-92A5-198F9BF4DB6B}" srcId="{2915701C-9177-4F63-BC4A-2A3F58667EEF}" destId="{BDD04F37-85A8-4736-987B-C65A16E753DF}" srcOrd="0" destOrd="0" parTransId="{5EF0D46A-B998-45D9-BE84-B88288A3455A}" sibTransId="{D3D7414D-A0EC-4776-9C1B-2828FCAA13DF}"/>
    <dgm:cxn modelId="{AF284A92-A842-400F-96D2-9B85FD48F842}" srcId="{2915701C-9177-4F63-BC4A-2A3F58667EEF}" destId="{724C2318-F479-4174-A10E-9EC4287AD534}" srcOrd="2" destOrd="0" parTransId="{75FF1061-0136-4D4A-8F29-8B8C5BB09E30}" sibTransId="{CF55BBF8-6284-4BA7-9983-520960D17E18}"/>
    <dgm:cxn modelId="{D5175900-3038-4996-A662-66E42756424E}" type="presOf" srcId="{2915701C-9177-4F63-BC4A-2A3F58667EEF}" destId="{F67C4AC6-D320-469D-8949-6AC26CBBA3A8}" srcOrd="0" destOrd="0" presId="urn:microsoft.com/office/officeart/2009/3/layout/CircleRelationship"/>
    <dgm:cxn modelId="{1E825E78-635D-41B1-8B37-EFCF78B751C5}" type="presOf" srcId="{9621BB6C-CCFC-4987-A70A-BF11FC47FFCC}" destId="{EE054ECB-2B3F-4C89-9A19-2C63D69076BA}" srcOrd="0" destOrd="0" presId="urn:microsoft.com/office/officeart/2009/3/layout/CircleRelationship"/>
    <dgm:cxn modelId="{CAA32D14-F780-451D-9CCC-1220AF8F1DF9}" type="presOf" srcId="{BDD04F37-85A8-4736-987B-C65A16E753DF}" destId="{36B03C56-E57D-489D-BAA9-78BCBCF466C2}" srcOrd="0" destOrd="0" presId="urn:microsoft.com/office/officeart/2009/3/layout/CircleRelationship"/>
    <dgm:cxn modelId="{51FD8917-6412-4BB3-903D-A5BA94A94948}" type="presOf" srcId="{C8F2A349-D54D-4B85-BD78-BA70A66CB9EA}" destId="{3D7780BF-6503-41CB-98CA-855FDE3F921D}" srcOrd="0" destOrd="0" presId="urn:microsoft.com/office/officeart/2009/3/layout/CircleRelationship"/>
    <dgm:cxn modelId="{AF9C8EEE-81F3-442F-9504-7988DBF2C7F9}" srcId="{2915701C-9177-4F63-BC4A-2A3F58667EEF}" destId="{F525C7DD-C069-4FE6-9519-29523B058512}" srcOrd="3" destOrd="0" parTransId="{495F855C-786B-4014-ACFA-A29039643E3B}" sibTransId="{B1936762-DD2F-4289-8425-BB02188F1FAF}"/>
    <dgm:cxn modelId="{F187BFC1-801A-45EA-9A06-02A210474584}" type="presParOf" srcId="{F67C4AC6-D320-469D-8949-6AC26CBBA3A8}" destId="{36B03C56-E57D-489D-BAA9-78BCBCF466C2}" srcOrd="0" destOrd="0" presId="urn:microsoft.com/office/officeart/2009/3/layout/CircleRelationship"/>
    <dgm:cxn modelId="{7BDE173C-A4BF-4268-BD2F-B179B4B47685}" type="presParOf" srcId="{F67C4AC6-D320-469D-8949-6AC26CBBA3A8}" destId="{6AE34D3E-FD5D-4402-89AF-BF559D3EC92D}" srcOrd="1" destOrd="0" presId="urn:microsoft.com/office/officeart/2009/3/layout/CircleRelationship"/>
    <dgm:cxn modelId="{0FAA7E33-3E61-4943-B769-45B35FF93A33}" type="presParOf" srcId="{F67C4AC6-D320-469D-8949-6AC26CBBA3A8}" destId="{8EA36E17-C808-4A8F-B550-8E3BDDE3A6F4}" srcOrd="2" destOrd="0" presId="urn:microsoft.com/office/officeart/2009/3/layout/CircleRelationship"/>
    <dgm:cxn modelId="{702B55D0-30E0-41DD-8AA2-A9627F7F6174}" type="presParOf" srcId="{F67C4AC6-D320-469D-8949-6AC26CBBA3A8}" destId="{004949FA-7FD1-4B77-A362-5945ADA91CA9}" srcOrd="3" destOrd="0" presId="urn:microsoft.com/office/officeart/2009/3/layout/CircleRelationship"/>
    <dgm:cxn modelId="{F508C29A-A0C9-40C8-9597-84B70A20ACAE}" type="presParOf" srcId="{F67C4AC6-D320-469D-8949-6AC26CBBA3A8}" destId="{26FE1052-C82D-4BB2-8303-E4D063782600}" srcOrd="4" destOrd="0" presId="urn:microsoft.com/office/officeart/2009/3/layout/CircleRelationship"/>
    <dgm:cxn modelId="{7C08AB6D-72AF-4055-A37B-0E1FA982D5F4}" type="presParOf" srcId="{F67C4AC6-D320-469D-8949-6AC26CBBA3A8}" destId="{5B5715D4-85E8-4263-BFCE-8CF5FFF5C6FE}" srcOrd="5" destOrd="0" presId="urn:microsoft.com/office/officeart/2009/3/layout/CircleRelationship"/>
    <dgm:cxn modelId="{3152A75F-1441-4FF5-8D5D-4FC5F1F3C11B}" type="presParOf" srcId="{F67C4AC6-D320-469D-8949-6AC26CBBA3A8}" destId="{6384018A-26AF-4566-8127-D62355903781}" srcOrd="6" destOrd="0" presId="urn:microsoft.com/office/officeart/2009/3/layout/CircleRelationship"/>
    <dgm:cxn modelId="{8DC1FFB0-6584-4BFA-8107-FFDAD589E0A9}" type="presParOf" srcId="{F67C4AC6-D320-469D-8949-6AC26CBBA3A8}" destId="{3D7780BF-6503-41CB-98CA-855FDE3F921D}" srcOrd="7" destOrd="0" presId="urn:microsoft.com/office/officeart/2009/3/layout/CircleRelationship"/>
    <dgm:cxn modelId="{FD4EF110-4BD8-4BCD-AFE9-F523DB8CFCAC}" type="presParOf" srcId="{F67C4AC6-D320-469D-8949-6AC26CBBA3A8}" destId="{0A517365-D512-4D77-9CDF-3D337BCBA867}" srcOrd="8" destOrd="0" presId="urn:microsoft.com/office/officeart/2009/3/layout/CircleRelationship"/>
    <dgm:cxn modelId="{CC804271-51E6-4525-9C49-80FBF7AFE163}" type="presParOf" srcId="{0A517365-D512-4D77-9CDF-3D337BCBA867}" destId="{D4397D2C-6DDE-4A42-9855-5F94ADD7F1F8}" srcOrd="0" destOrd="0" presId="urn:microsoft.com/office/officeart/2009/3/layout/CircleRelationship"/>
    <dgm:cxn modelId="{64324E41-EC91-497D-810E-BE73569B8F63}" type="presParOf" srcId="{F67C4AC6-D320-469D-8949-6AC26CBBA3A8}" destId="{DF631D91-E916-4387-97B2-68806159FA1A}" srcOrd="9" destOrd="0" presId="urn:microsoft.com/office/officeart/2009/3/layout/CircleRelationship"/>
    <dgm:cxn modelId="{058D514C-6100-4472-AC62-F43FC00C0AD7}" type="presParOf" srcId="{DF631D91-E916-4387-97B2-68806159FA1A}" destId="{05F66E64-01B7-46B5-8689-BB97E0438E53}" srcOrd="0" destOrd="0" presId="urn:microsoft.com/office/officeart/2009/3/layout/CircleRelationship"/>
    <dgm:cxn modelId="{BC128A2D-17E7-4A28-ABB1-19D7B52C0655}" type="presParOf" srcId="{F67C4AC6-D320-469D-8949-6AC26CBBA3A8}" destId="{EE054ECB-2B3F-4C89-9A19-2C63D69076BA}" srcOrd="10" destOrd="0" presId="urn:microsoft.com/office/officeart/2009/3/layout/CircleRelationship"/>
    <dgm:cxn modelId="{689A2E10-8CE1-4E72-92CE-733E7D59C970}" type="presParOf" srcId="{F67C4AC6-D320-469D-8949-6AC26CBBA3A8}" destId="{93210B8B-460C-4687-B7E6-4051DBCA5FBF}" srcOrd="11" destOrd="0" presId="urn:microsoft.com/office/officeart/2009/3/layout/CircleRelationship"/>
    <dgm:cxn modelId="{5811F920-62F2-4504-988B-B49C17910FB3}" type="presParOf" srcId="{93210B8B-460C-4687-B7E6-4051DBCA5FBF}" destId="{4ABBCF6F-E7DA-4CE7-A2F5-6DD06BFAA1FA}" srcOrd="0" destOrd="0" presId="urn:microsoft.com/office/officeart/2009/3/layout/CircleRelationship"/>
    <dgm:cxn modelId="{70D13EAE-2291-41A7-BE52-E5128482091F}" type="presParOf" srcId="{F67C4AC6-D320-469D-8949-6AC26CBBA3A8}" destId="{A1A3314E-DDD0-4BFC-8D48-830B3847C8C1}" srcOrd="12" destOrd="0" presId="urn:microsoft.com/office/officeart/2009/3/layout/CircleRelationship"/>
    <dgm:cxn modelId="{3AC6EE28-57F2-4E9E-99EB-0565BA4D412B}" type="presParOf" srcId="{A1A3314E-DDD0-4BFC-8D48-830B3847C8C1}" destId="{A4780608-C72B-40F2-A560-A83F55BD6ABF}" srcOrd="0" destOrd="0" presId="urn:microsoft.com/office/officeart/2009/3/layout/CircleRelationship"/>
    <dgm:cxn modelId="{42D6DFE3-EA0B-458F-8199-D694CB117CCE}" type="presParOf" srcId="{F67C4AC6-D320-469D-8949-6AC26CBBA3A8}" destId="{693C14CE-CE42-41FE-8BD3-4BD5115D8392}" srcOrd="13" destOrd="0" presId="urn:microsoft.com/office/officeart/2009/3/layout/CircleRelationship"/>
    <dgm:cxn modelId="{55B63E24-6D48-40A0-8784-9E5640A5378D}" type="presParOf" srcId="{693C14CE-CE42-41FE-8BD3-4BD5115D8392}" destId="{94C35534-E508-479C-BE42-766976EE223C}"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CB039-CC31-48A4-8156-6B36281AE8EC}" type="doc">
      <dgm:prSet loTypeId="urn:microsoft.com/office/officeart/2008/layout/HorizontalMultiLevelHierarchy" loCatId="hierarchy" qsTypeId="urn:microsoft.com/office/officeart/2005/8/quickstyle/simple3" qsCatId="simple" csTypeId="urn:microsoft.com/office/officeart/2005/8/colors/accent3_5" csCatId="accent3" phldr="1"/>
      <dgm:spPr/>
      <dgm:t>
        <a:bodyPr/>
        <a:lstStyle/>
        <a:p>
          <a:endParaRPr lang="en-US"/>
        </a:p>
      </dgm:t>
    </dgm:pt>
    <dgm:pt modelId="{00360BBF-6709-42DA-A6DE-B8193ABE792F}">
      <dgm:prSet phldrT="[Text]" custT="1"/>
      <dgm:spPr/>
      <dgm:t>
        <a:bodyPr vert="vert"/>
        <a:lstStyle/>
        <a:p>
          <a:r>
            <a:rPr lang="sr-Cyrl-RS" sz="3000" dirty="0">
              <a:solidFill>
                <a:schemeClr val="accent1">
                  <a:lumMod val="75000"/>
                </a:schemeClr>
              </a:solidFill>
              <a:latin typeface="Calibri" panose="020F0502020204030204" pitchFamily="34" charset="0"/>
              <a:cs typeface="Calibri" panose="020F0502020204030204" pitchFamily="34" charset="0"/>
            </a:rPr>
            <a:t>На основу чега се доноси буџет</a:t>
          </a:r>
          <a:r>
            <a:rPr lang="en-US" sz="3000" dirty="0">
              <a:solidFill>
                <a:schemeClr val="accent1">
                  <a:lumMod val="75000"/>
                </a:schemeClr>
              </a:solidFill>
              <a:latin typeface="Calibri" panose="020F0502020204030204" pitchFamily="34" charset="0"/>
              <a:cs typeface="Calibri" panose="020F0502020204030204" pitchFamily="34" charset="0"/>
            </a:rPr>
            <a:t>? </a:t>
          </a:r>
        </a:p>
      </dgm:t>
    </dgm:pt>
    <dgm:pt modelId="{F529A454-219A-454C-B138-14C3B361B39F}" type="parTrans" cxnId="{CFDBCFE1-4797-458E-A0CF-256D1699DCBD}">
      <dgm:prSet/>
      <dgm:spPr/>
      <dgm:t>
        <a:bodyPr/>
        <a:lstStyle/>
        <a:p>
          <a:endParaRPr lang="en-US"/>
        </a:p>
      </dgm:t>
    </dgm:pt>
    <dgm:pt modelId="{B5AC9C0B-1D20-4957-A866-89ED18231A73}" type="sibTrans" cxnId="{CFDBCFE1-4797-458E-A0CF-256D1699DCBD}">
      <dgm:prSet/>
      <dgm:spPr/>
      <dgm:t>
        <a:bodyPr/>
        <a:lstStyle/>
        <a:p>
          <a:endParaRPr lang="en-US"/>
        </a:p>
      </dgm:t>
    </dgm:pt>
    <dgm:pt modelId="{0150A799-C83B-499D-BB9F-10C758CEFD9B}">
      <dgm:prSet phldrT="[Text]" custT="1"/>
      <dgm:spPr/>
      <dgm:t>
        <a:bodyPr anchor="t"/>
        <a:lstStyle/>
        <a:p>
          <a:pPr algn="l"/>
          <a:r>
            <a:rPr lang="sr-Cyrl-RS" sz="1600" dirty="0" smtClean="0">
              <a:solidFill>
                <a:schemeClr val="accent2">
                  <a:lumMod val="50000"/>
                </a:schemeClr>
              </a:solidFill>
            </a:rPr>
            <a:t>Закони и прописи:</a:t>
          </a:r>
        </a:p>
        <a:p>
          <a:pPr algn="l"/>
          <a:r>
            <a:rPr lang="sr-Cyrl-RS" sz="1600" dirty="0" smtClean="0">
              <a:solidFill>
                <a:schemeClr val="accent2">
                  <a:lumMod val="50000"/>
                </a:schemeClr>
              </a:solidFill>
            </a:rPr>
            <a:t>Закон о финансирању локалне самоуправе,</a:t>
          </a:r>
          <a:endParaRPr lang="sr-Latn-RS" sz="1600" dirty="0" smtClean="0">
            <a:solidFill>
              <a:schemeClr val="accent2">
                <a:lumMod val="50000"/>
              </a:schemeClr>
            </a:solidFill>
          </a:endParaRPr>
        </a:p>
        <a:p>
          <a:pPr algn="l"/>
          <a:r>
            <a:rPr lang="sr-Cyrl-RS" sz="1600" dirty="0" smtClean="0">
              <a:solidFill>
                <a:schemeClr val="accent2">
                  <a:lumMod val="50000"/>
                </a:schemeClr>
              </a:solidFill>
            </a:rPr>
            <a:t>Закон о буџетском систему,</a:t>
          </a:r>
          <a:endParaRPr lang="sr-Latn-RS" sz="1600" dirty="0" smtClean="0">
            <a:solidFill>
              <a:schemeClr val="accent2">
                <a:lumMod val="50000"/>
              </a:schemeClr>
            </a:solidFill>
          </a:endParaRPr>
        </a:p>
        <a:p>
          <a:pPr algn="l"/>
          <a:r>
            <a:rPr lang="sr-Cyrl-RS" sz="1600" dirty="0" smtClean="0">
              <a:solidFill>
                <a:schemeClr val="accent2">
                  <a:lumMod val="50000"/>
                </a:schemeClr>
              </a:solidFill>
            </a:rPr>
            <a:t>Закон о локалној самоуправи, </a:t>
          </a:r>
          <a:endParaRPr lang="sr-Latn-RS" sz="1600" dirty="0" smtClean="0">
            <a:solidFill>
              <a:schemeClr val="accent2">
                <a:lumMod val="50000"/>
              </a:schemeClr>
            </a:solidFill>
          </a:endParaRPr>
        </a:p>
        <a:p>
          <a:pPr algn="l"/>
          <a:r>
            <a:rPr lang="sr-Cyrl-RS" sz="1600" dirty="0" smtClean="0">
              <a:solidFill>
                <a:schemeClr val="accent2">
                  <a:lumMod val="50000"/>
                </a:schemeClr>
              </a:solidFill>
            </a:rPr>
            <a:t>Упутство Министарства финансија за припрему одлуке о буџету за 2019. годину и др.</a:t>
          </a:r>
        </a:p>
        <a:p>
          <a:pPr algn="l"/>
          <a:r>
            <a:rPr lang="sr-Cyrl-RS" sz="1600" dirty="0" smtClean="0">
              <a:solidFill>
                <a:schemeClr val="accent2">
                  <a:lumMod val="50000"/>
                </a:schemeClr>
              </a:solidFill>
            </a:rPr>
            <a:t>Сви посебни прописи којима су утврђене надлежности ЈЛС</a:t>
          </a:r>
          <a:endParaRPr lang="sr-Cyrl-RS" sz="1600" dirty="0">
            <a:solidFill>
              <a:schemeClr val="accent2">
                <a:lumMod val="50000"/>
              </a:schemeClr>
            </a:solidFill>
          </a:endParaRPr>
        </a:p>
      </dgm:t>
    </dgm:pt>
    <dgm:pt modelId="{F2167233-387A-4C2A-92FA-201B800AF2E5}" type="parTrans" cxnId="{2258ECB3-705E-4310-8AB9-ADAE767310BF}">
      <dgm:prSet/>
      <dgm:spPr/>
      <dgm:t>
        <a:bodyPr/>
        <a:lstStyle/>
        <a:p>
          <a:endParaRPr lang="en-US"/>
        </a:p>
      </dgm:t>
    </dgm:pt>
    <dgm:pt modelId="{C4F81D71-55D6-477B-91FF-B7E8CDA27FA4}" type="sibTrans" cxnId="{2258ECB3-705E-4310-8AB9-ADAE767310BF}">
      <dgm:prSet/>
      <dgm:spPr/>
      <dgm:t>
        <a:bodyPr/>
        <a:lstStyle/>
        <a:p>
          <a:endParaRPr lang="en-US"/>
        </a:p>
      </dgm:t>
    </dgm:pt>
    <dgm:pt modelId="{DA59984A-EA45-43D5-8622-7135015E39DC}">
      <dgm:prSet phldrT="[Text]" custT="1"/>
      <dgm:spPr/>
      <dgm:t>
        <a:bodyPr/>
        <a:lstStyle/>
        <a:p>
          <a:pPr algn="l"/>
          <a:r>
            <a:rPr lang="sr-Cyrl-RS" sz="1600" dirty="0" smtClean="0">
              <a:solidFill>
                <a:schemeClr val="accent2">
                  <a:lumMod val="50000"/>
                </a:schemeClr>
              </a:solidFill>
            </a:rPr>
            <a:t>Стратешки документи:</a:t>
          </a:r>
        </a:p>
        <a:p>
          <a:pPr algn="l"/>
          <a:r>
            <a:rPr lang="sr-Cyrl-RS" sz="1600" dirty="0" smtClean="0">
              <a:solidFill>
                <a:schemeClr val="accent2">
                  <a:lumMod val="50000"/>
                </a:schemeClr>
              </a:solidFill>
            </a:rPr>
            <a:t>Стратегија развоја</a:t>
          </a:r>
          <a:endParaRPr lang="sr-Latn-RS" sz="1600" dirty="0" smtClean="0">
            <a:solidFill>
              <a:schemeClr val="accent2">
                <a:lumMod val="50000"/>
              </a:schemeClr>
            </a:solidFill>
          </a:endParaRPr>
        </a:p>
        <a:p>
          <a:pPr algn="l"/>
          <a:r>
            <a:rPr lang="sr-Cyrl-RS" sz="1600" dirty="0" smtClean="0">
              <a:solidFill>
                <a:schemeClr val="accent2">
                  <a:lumMod val="50000"/>
                </a:schemeClr>
              </a:solidFill>
            </a:rPr>
            <a:t>Акциони планови за поједине области</a:t>
          </a:r>
          <a:endParaRPr lang="en-US" sz="1600" dirty="0">
            <a:solidFill>
              <a:schemeClr val="accent2">
                <a:lumMod val="50000"/>
              </a:schemeClr>
            </a:solidFill>
          </a:endParaRPr>
        </a:p>
      </dgm:t>
    </dgm:pt>
    <dgm:pt modelId="{346E9DC4-0947-473F-AED9-9AECED92978F}" type="parTrans" cxnId="{5CB019DC-D02B-4F72-8799-DCEC8949294E}">
      <dgm:prSet/>
      <dgm:spPr/>
      <dgm:t>
        <a:bodyPr/>
        <a:lstStyle/>
        <a:p>
          <a:endParaRPr lang="en-US"/>
        </a:p>
      </dgm:t>
    </dgm:pt>
    <dgm:pt modelId="{518CC24E-4035-4B8A-A82C-EA8D78A041FF}" type="sibTrans" cxnId="{5CB019DC-D02B-4F72-8799-DCEC8949294E}">
      <dgm:prSet/>
      <dgm:spPr/>
      <dgm:t>
        <a:bodyPr/>
        <a:lstStyle/>
        <a:p>
          <a:endParaRPr lang="en-US"/>
        </a:p>
      </dgm:t>
    </dgm:pt>
    <dgm:pt modelId="{12F72430-90C8-46E7-9363-A8933111BAFD}">
      <dgm:prSet phldrT="[Text]" custT="1"/>
      <dgm:spPr/>
      <dgm:t>
        <a:bodyPr/>
        <a:lstStyle/>
        <a:p>
          <a:pPr algn="l"/>
          <a:r>
            <a:rPr lang="sr-Cyrl-RS" sz="1600" dirty="0">
              <a:solidFill>
                <a:schemeClr val="accent2">
                  <a:lumMod val="50000"/>
                </a:schemeClr>
              </a:solidFill>
            </a:rPr>
            <a:t>Потребе буџетских корисника</a:t>
          </a:r>
          <a:endParaRPr lang="en-US" sz="1600" dirty="0">
            <a:solidFill>
              <a:schemeClr val="accent2">
                <a:lumMod val="50000"/>
              </a:schemeClr>
            </a:solidFill>
          </a:endParaRPr>
        </a:p>
      </dgm:t>
    </dgm:pt>
    <dgm:pt modelId="{9324F21A-CF22-404B-991C-F0FAD04F1E1A}" type="parTrans" cxnId="{4EE02A3D-8F83-4292-A026-1515ED03FF36}">
      <dgm:prSet/>
      <dgm:spPr/>
      <dgm:t>
        <a:bodyPr/>
        <a:lstStyle/>
        <a:p>
          <a:endParaRPr lang="en-US"/>
        </a:p>
      </dgm:t>
    </dgm:pt>
    <dgm:pt modelId="{DF00040C-AB67-4D43-B520-7E02E511DCB9}" type="sibTrans" cxnId="{4EE02A3D-8F83-4292-A026-1515ED03FF36}">
      <dgm:prSet/>
      <dgm:spPr/>
      <dgm:t>
        <a:bodyPr/>
        <a:lstStyle/>
        <a:p>
          <a:endParaRPr lang="en-US"/>
        </a:p>
      </dgm:t>
    </dgm:pt>
    <dgm:pt modelId="{CACC7C31-0A19-4B77-8109-9AAB9EC25D20}">
      <dgm:prSet phldrT="[Text]" custT="1"/>
      <dgm:spPr/>
      <dgm:t>
        <a:bodyPr/>
        <a:lstStyle/>
        <a:p>
          <a:pPr algn="l"/>
          <a:r>
            <a:rPr lang="sr-Cyrl-RS" sz="1600" dirty="0">
              <a:solidFill>
                <a:schemeClr val="accent2">
                  <a:lumMod val="50000"/>
                </a:schemeClr>
              </a:solidFill>
            </a:rPr>
            <a:t>Започети пројекти из ранијих година</a:t>
          </a:r>
          <a:endParaRPr lang="en-US" sz="1600" dirty="0">
            <a:solidFill>
              <a:schemeClr val="accent2">
                <a:lumMod val="50000"/>
              </a:schemeClr>
            </a:solidFill>
          </a:endParaRPr>
        </a:p>
      </dgm:t>
    </dgm:pt>
    <dgm:pt modelId="{F68F9F1A-A0AC-4627-BB76-A21CB9C16ACA}" type="parTrans" cxnId="{C3F3E9EA-BE7C-42FA-A974-B6909D195A40}">
      <dgm:prSet/>
      <dgm:spPr/>
      <dgm:t>
        <a:bodyPr/>
        <a:lstStyle/>
        <a:p>
          <a:endParaRPr lang="en-US"/>
        </a:p>
      </dgm:t>
    </dgm:pt>
    <dgm:pt modelId="{D22C3584-0D16-4A12-B343-F9C335256014}" type="sibTrans" cxnId="{C3F3E9EA-BE7C-42FA-A974-B6909D195A40}">
      <dgm:prSet/>
      <dgm:spPr/>
      <dgm:t>
        <a:bodyPr/>
        <a:lstStyle/>
        <a:p>
          <a:endParaRPr lang="en-US"/>
        </a:p>
      </dgm:t>
    </dgm:pt>
    <dgm:pt modelId="{24C9F698-7D4E-4709-8117-FB7CF1BB6ECA}">
      <dgm:prSet phldrT="[Text]" custT="1"/>
      <dgm:spPr/>
      <dgm:t>
        <a:bodyPr/>
        <a:lstStyle/>
        <a:p>
          <a:pPr algn="l"/>
          <a:r>
            <a:rPr lang="sr-Cyrl-RS" sz="1600" dirty="0">
              <a:solidFill>
                <a:schemeClr val="accent2">
                  <a:lumMod val="50000"/>
                </a:schemeClr>
              </a:solidFill>
            </a:rPr>
            <a:t>Остварење прошлогодишњег буџета</a:t>
          </a:r>
          <a:endParaRPr lang="en-US" sz="1600" dirty="0">
            <a:solidFill>
              <a:schemeClr val="accent2">
                <a:lumMod val="50000"/>
              </a:schemeClr>
            </a:solidFill>
          </a:endParaRPr>
        </a:p>
      </dgm:t>
    </dgm:pt>
    <dgm:pt modelId="{B764CED6-B38C-4590-855F-1F4460EB1A27}" type="parTrans" cxnId="{04C92B63-107A-49B7-9300-E9098DE5DF6A}">
      <dgm:prSet/>
      <dgm:spPr/>
      <dgm:t>
        <a:bodyPr/>
        <a:lstStyle/>
        <a:p>
          <a:endParaRPr lang="en-US"/>
        </a:p>
      </dgm:t>
    </dgm:pt>
    <dgm:pt modelId="{F823D820-3815-46B0-8D53-E3C09C351FFB}" type="sibTrans" cxnId="{04C92B63-107A-49B7-9300-E9098DE5DF6A}">
      <dgm:prSet/>
      <dgm:spPr/>
      <dgm:t>
        <a:bodyPr/>
        <a:lstStyle/>
        <a:p>
          <a:endParaRPr lang="en-US"/>
        </a:p>
      </dgm:t>
    </dgm:pt>
    <dgm:pt modelId="{25DAE38A-FD8C-46C3-B34D-A50FB369E7DF}" type="pres">
      <dgm:prSet presAssocID="{0E2CB039-CC31-48A4-8156-6B36281AE8EC}" presName="Name0" presStyleCnt="0">
        <dgm:presLayoutVars>
          <dgm:chPref val="1"/>
          <dgm:dir/>
          <dgm:animOne val="branch"/>
          <dgm:animLvl val="lvl"/>
          <dgm:resizeHandles val="exact"/>
        </dgm:presLayoutVars>
      </dgm:prSet>
      <dgm:spPr/>
      <dgm:t>
        <a:bodyPr/>
        <a:lstStyle/>
        <a:p>
          <a:endParaRPr lang="sr-Cyrl-RS"/>
        </a:p>
      </dgm:t>
    </dgm:pt>
    <dgm:pt modelId="{CB26C9DD-3124-450D-81B6-4B010B30C520}" type="pres">
      <dgm:prSet presAssocID="{00360BBF-6709-42DA-A6DE-B8193ABE792F}" presName="root1" presStyleCnt="0"/>
      <dgm:spPr/>
      <dgm:t>
        <a:bodyPr/>
        <a:lstStyle/>
        <a:p>
          <a:endParaRPr lang="sr-Cyrl-RS"/>
        </a:p>
      </dgm:t>
    </dgm:pt>
    <dgm:pt modelId="{D1C52863-34A6-4E04-9740-6E0567681A8F}" type="pres">
      <dgm:prSet presAssocID="{00360BBF-6709-42DA-A6DE-B8193ABE792F}" presName="LevelOneTextNode" presStyleLbl="node0" presStyleIdx="0" presStyleCnt="1" custScaleX="183914" custScaleY="90176" custLinFactNeighborX="1313" custLinFactNeighborY="-874">
        <dgm:presLayoutVars>
          <dgm:chPref val="3"/>
        </dgm:presLayoutVars>
      </dgm:prSet>
      <dgm:spPr/>
      <dgm:t>
        <a:bodyPr/>
        <a:lstStyle/>
        <a:p>
          <a:endParaRPr lang="sr-Cyrl-RS"/>
        </a:p>
      </dgm:t>
    </dgm:pt>
    <dgm:pt modelId="{CFBE3A7D-7CD3-413D-AA64-9100FA79E8D0}" type="pres">
      <dgm:prSet presAssocID="{00360BBF-6709-42DA-A6DE-B8193ABE792F}" presName="level2hierChild" presStyleCnt="0"/>
      <dgm:spPr/>
      <dgm:t>
        <a:bodyPr/>
        <a:lstStyle/>
        <a:p>
          <a:endParaRPr lang="sr-Cyrl-RS"/>
        </a:p>
      </dgm:t>
    </dgm:pt>
    <dgm:pt modelId="{25CF5DCC-0AE9-4D09-ABC1-8BE4D97FDFCB}" type="pres">
      <dgm:prSet presAssocID="{F2167233-387A-4C2A-92FA-201B800AF2E5}" presName="conn2-1" presStyleLbl="parChTrans1D2" presStyleIdx="0" presStyleCnt="5"/>
      <dgm:spPr/>
      <dgm:t>
        <a:bodyPr/>
        <a:lstStyle/>
        <a:p>
          <a:endParaRPr lang="sr-Cyrl-RS"/>
        </a:p>
      </dgm:t>
    </dgm:pt>
    <dgm:pt modelId="{61AA8207-A6A4-4905-9FD1-93C90724B340}" type="pres">
      <dgm:prSet presAssocID="{F2167233-387A-4C2A-92FA-201B800AF2E5}" presName="connTx" presStyleLbl="parChTrans1D2" presStyleIdx="0" presStyleCnt="5"/>
      <dgm:spPr/>
      <dgm:t>
        <a:bodyPr/>
        <a:lstStyle/>
        <a:p>
          <a:endParaRPr lang="sr-Cyrl-RS"/>
        </a:p>
      </dgm:t>
    </dgm:pt>
    <dgm:pt modelId="{E4E2AF43-D45C-43E2-8E5A-8B4F8328AA50}" type="pres">
      <dgm:prSet presAssocID="{0150A799-C83B-499D-BB9F-10C758CEFD9B}" presName="root2" presStyleCnt="0"/>
      <dgm:spPr/>
      <dgm:t>
        <a:bodyPr/>
        <a:lstStyle/>
        <a:p>
          <a:endParaRPr lang="sr-Cyrl-RS"/>
        </a:p>
      </dgm:t>
    </dgm:pt>
    <dgm:pt modelId="{AD67EDBF-32B4-495C-A262-4812FBE80932}" type="pres">
      <dgm:prSet presAssocID="{0150A799-C83B-499D-BB9F-10C758CEFD9B}" presName="LevelTwoTextNode" presStyleLbl="node2" presStyleIdx="0" presStyleCnt="5" custScaleX="189790" custScaleY="230123" custLinFactNeighborX="924" custLinFactNeighborY="6005">
        <dgm:presLayoutVars>
          <dgm:chPref val="3"/>
        </dgm:presLayoutVars>
      </dgm:prSet>
      <dgm:spPr/>
      <dgm:t>
        <a:bodyPr/>
        <a:lstStyle/>
        <a:p>
          <a:endParaRPr lang="sr-Cyrl-RS"/>
        </a:p>
      </dgm:t>
    </dgm:pt>
    <dgm:pt modelId="{BD88E36A-E711-4840-AED6-01651340FCD0}" type="pres">
      <dgm:prSet presAssocID="{0150A799-C83B-499D-BB9F-10C758CEFD9B}" presName="level3hierChild" presStyleCnt="0"/>
      <dgm:spPr/>
      <dgm:t>
        <a:bodyPr/>
        <a:lstStyle/>
        <a:p>
          <a:endParaRPr lang="sr-Cyrl-RS"/>
        </a:p>
      </dgm:t>
    </dgm:pt>
    <dgm:pt modelId="{F1903401-CDA9-4777-A04C-F19A89F110A0}" type="pres">
      <dgm:prSet presAssocID="{346E9DC4-0947-473F-AED9-9AECED92978F}" presName="conn2-1" presStyleLbl="parChTrans1D2" presStyleIdx="1" presStyleCnt="5"/>
      <dgm:spPr/>
      <dgm:t>
        <a:bodyPr/>
        <a:lstStyle/>
        <a:p>
          <a:endParaRPr lang="sr-Cyrl-RS"/>
        </a:p>
      </dgm:t>
    </dgm:pt>
    <dgm:pt modelId="{D23E054D-0742-441B-9D09-9EB576968A6E}" type="pres">
      <dgm:prSet presAssocID="{346E9DC4-0947-473F-AED9-9AECED92978F}" presName="connTx" presStyleLbl="parChTrans1D2" presStyleIdx="1" presStyleCnt="5"/>
      <dgm:spPr/>
      <dgm:t>
        <a:bodyPr/>
        <a:lstStyle/>
        <a:p>
          <a:endParaRPr lang="sr-Cyrl-RS"/>
        </a:p>
      </dgm:t>
    </dgm:pt>
    <dgm:pt modelId="{145ADC9F-A830-493F-9981-28A949B5D57E}" type="pres">
      <dgm:prSet presAssocID="{DA59984A-EA45-43D5-8622-7135015E39DC}" presName="root2" presStyleCnt="0"/>
      <dgm:spPr/>
      <dgm:t>
        <a:bodyPr/>
        <a:lstStyle/>
        <a:p>
          <a:endParaRPr lang="sr-Cyrl-RS"/>
        </a:p>
      </dgm:t>
    </dgm:pt>
    <dgm:pt modelId="{A288E7CD-845A-4B30-8D9E-0FCFF4059FF8}" type="pres">
      <dgm:prSet presAssocID="{DA59984A-EA45-43D5-8622-7135015E39DC}" presName="LevelTwoTextNode" presStyleLbl="node2" presStyleIdx="1" presStyleCnt="5" custScaleX="188329" custScaleY="95383">
        <dgm:presLayoutVars>
          <dgm:chPref val="3"/>
        </dgm:presLayoutVars>
      </dgm:prSet>
      <dgm:spPr/>
      <dgm:t>
        <a:bodyPr/>
        <a:lstStyle/>
        <a:p>
          <a:endParaRPr lang="sr-Cyrl-RS"/>
        </a:p>
      </dgm:t>
    </dgm:pt>
    <dgm:pt modelId="{8AF56EA1-EF0C-41F7-A64B-4E0DC746E609}" type="pres">
      <dgm:prSet presAssocID="{DA59984A-EA45-43D5-8622-7135015E39DC}" presName="level3hierChild" presStyleCnt="0"/>
      <dgm:spPr/>
      <dgm:t>
        <a:bodyPr/>
        <a:lstStyle/>
        <a:p>
          <a:endParaRPr lang="sr-Cyrl-RS"/>
        </a:p>
      </dgm:t>
    </dgm:pt>
    <dgm:pt modelId="{531482B3-13DA-4E77-8EF9-7A508768A321}" type="pres">
      <dgm:prSet presAssocID="{9324F21A-CF22-404B-991C-F0FAD04F1E1A}" presName="conn2-1" presStyleLbl="parChTrans1D2" presStyleIdx="2" presStyleCnt="5"/>
      <dgm:spPr/>
      <dgm:t>
        <a:bodyPr/>
        <a:lstStyle/>
        <a:p>
          <a:endParaRPr lang="sr-Cyrl-RS"/>
        </a:p>
      </dgm:t>
    </dgm:pt>
    <dgm:pt modelId="{92BF821D-14E3-40BB-B3C5-212A94A9CA22}" type="pres">
      <dgm:prSet presAssocID="{9324F21A-CF22-404B-991C-F0FAD04F1E1A}" presName="connTx" presStyleLbl="parChTrans1D2" presStyleIdx="2" presStyleCnt="5"/>
      <dgm:spPr/>
      <dgm:t>
        <a:bodyPr/>
        <a:lstStyle/>
        <a:p>
          <a:endParaRPr lang="sr-Cyrl-RS"/>
        </a:p>
      </dgm:t>
    </dgm:pt>
    <dgm:pt modelId="{CB322892-7746-46FA-9A5A-A13AAAB16AEB}" type="pres">
      <dgm:prSet presAssocID="{12F72430-90C8-46E7-9363-A8933111BAFD}" presName="root2" presStyleCnt="0"/>
      <dgm:spPr/>
      <dgm:t>
        <a:bodyPr/>
        <a:lstStyle/>
        <a:p>
          <a:endParaRPr lang="sr-Cyrl-RS"/>
        </a:p>
      </dgm:t>
    </dgm:pt>
    <dgm:pt modelId="{573F9BF2-AC82-43FC-A361-118085DB3D65}" type="pres">
      <dgm:prSet presAssocID="{12F72430-90C8-46E7-9363-A8933111BAFD}" presName="LevelTwoTextNode" presStyleLbl="node2" presStyleIdx="2" presStyleCnt="5" custScaleX="188642" custScaleY="48152">
        <dgm:presLayoutVars>
          <dgm:chPref val="3"/>
        </dgm:presLayoutVars>
      </dgm:prSet>
      <dgm:spPr/>
      <dgm:t>
        <a:bodyPr/>
        <a:lstStyle/>
        <a:p>
          <a:endParaRPr lang="sr-Cyrl-RS"/>
        </a:p>
      </dgm:t>
    </dgm:pt>
    <dgm:pt modelId="{83F1B72F-BD92-4E4B-8B73-2DBC7440818F}" type="pres">
      <dgm:prSet presAssocID="{12F72430-90C8-46E7-9363-A8933111BAFD}" presName="level3hierChild" presStyleCnt="0"/>
      <dgm:spPr/>
      <dgm:t>
        <a:bodyPr/>
        <a:lstStyle/>
        <a:p>
          <a:endParaRPr lang="sr-Cyrl-RS"/>
        </a:p>
      </dgm:t>
    </dgm:pt>
    <dgm:pt modelId="{EE8B77DA-77C5-46AD-80A2-BD307CFE9F0A}" type="pres">
      <dgm:prSet presAssocID="{F68F9F1A-A0AC-4627-BB76-A21CB9C16ACA}" presName="conn2-1" presStyleLbl="parChTrans1D2" presStyleIdx="3" presStyleCnt="5"/>
      <dgm:spPr/>
      <dgm:t>
        <a:bodyPr/>
        <a:lstStyle/>
        <a:p>
          <a:endParaRPr lang="sr-Cyrl-RS"/>
        </a:p>
      </dgm:t>
    </dgm:pt>
    <dgm:pt modelId="{7E8E6685-0078-4B86-BC52-3A0FBAF76686}" type="pres">
      <dgm:prSet presAssocID="{F68F9F1A-A0AC-4627-BB76-A21CB9C16ACA}" presName="connTx" presStyleLbl="parChTrans1D2" presStyleIdx="3" presStyleCnt="5"/>
      <dgm:spPr/>
      <dgm:t>
        <a:bodyPr/>
        <a:lstStyle/>
        <a:p>
          <a:endParaRPr lang="sr-Cyrl-RS"/>
        </a:p>
      </dgm:t>
    </dgm:pt>
    <dgm:pt modelId="{4C9B0C12-D40F-4085-B321-C72DDFDB9D14}" type="pres">
      <dgm:prSet presAssocID="{CACC7C31-0A19-4B77-8109-9AAB9EC25D20}" presName="root2" presStyleCnt="0"/>
      <dgm:spPr/>
      <dgm:t>
        <a:bodyPr/>
        <a:lstStyle/>
        <a:p>
          <a:endParaRPr lang="sr-Cyrl-RS"/>
        </a:p>
      </dgm:t>
    </dgm:pt>
    <dgm:pt modelId="{B2DE3A8A-BA09-499F-9C72-0630724E4538}" type="pres">
      <dgm:prSet presAssocID="{CACC7C31-0A19-4B77-8109-9AAB9EC25D20}" presName="LevelTwoTextNode" presStyleLbl="node2" presStyleIdx="3" presStyleCnt="5" custScaleX="188676" custScaleY="48056">
        <dgm:presLayoutVars>
          <dgm:chPref val="3"/>
        </dgm:presLayoutVars>
      </dgm:prSet>
      <dgm:spPr/>
      <dgm:t>
        <a:bodyPr/>
        <a:lstStyle/>
        <a:p>
          <a:endParaRPr lang="sr-Cyrl-RS"/>
        </a:p>
      </dgm:t>
    </dgm:pt>
    <dgm:pt modelId="{225055FE-8B42-4143-ADD3-8E6B554691DD}" type="pres">
      <dgm:prSet presAssocID="{CACC7C31-0A19-4B77-8109-9AAB9EC25D20}" presName="level3hierChild" presStyleCnt="0"/>
      <dgm:spPr/>
      <dgm:t>
        <a:bodyPr/>
        <a:lstStyle/>
        <a:p>
          <a:endParaRPr lang="sr-Cyrl-RS"/>
        </a:p>
      </dgm:t>
    </dgm:pt>
    <dgm:pt modelId="{69201674-1235-4FA7-9CBC-B675F6713E38}" type="pres">
      <dgm:prSet presAssocID="{B764CED6-B38C-4590-855F-1F4460EB1A27}" presName="conn2-1" presStyleLbl="parChTrans1D2" presStyleIdx="4" presStyleCnt="5"/>
      <dgm:spPr/>
      <dgm:t>
        <a:bodyPr/>
        <a:lstStyle/>
        <a:p>
          <a:endParaRPr lang="sr-Cyrl-RS"/>
        </a:p>
      </dgm:t>
    </dgm:pt>
    <dgm:pt modelId="{EE9BE54A-48D2-43A6-AD4C-394C0EDDA292}" type="pres">
      <dgm:prSet presAssocID="{B764CED6-B38C-4590-855F-1F4460EB1A27}" presName="connTx" presStyleLbl="parChTrans1D2" presStyleIdx="4" presStyleCnt="5"/>
      <dgm:spPr/>
      <dgm:t>
        <a:bodyPr/>
        <a:lstStyle/>
        <a:p>
          <a:endParaRPr lang="sr-Cyrl-RS"/>
        </a:p>
      </dgm:t>
    </dgm:pt>
    <dgm:pt modelId="{991F253B-0E4F-40EA-A604-E0113D6B712C}" type="pres">
      <dgm:prSet presAssocID="{24C9F698-7D4E-4709-8117-FB7CF1BB6ECA}" presName="root2" presStyleCnt="0"/>
      <dgm:spPr/>
      <dgm:t>
        <a:bodyPr/>
        <a:lstStyle/>
        <a:p>
          <a:endParaRPr lang="sr-Cyrl-RS"/>
        </a:p>
      </dgm:t>
    </dgm:pt>
    <dgm:pt modelId="{94F14A6F-3CD0-4A17-88D3-6F4D0EB2D4E6}" type="pres">
      <dgm:prSet presAssocID="{24C9F698-7D4E-4709-8117-FB7CF1BB6ECA}" presName="LevelTwoTextNode" presStyleLbl="node2" presStyleIdx="4" presStyleCnt="5" custScaleX="189623" custScaleY="49763">
        <dgm:presLayoutVars>
          <dgm:chPref val="3"/>
        </dgm:presLayoutVars>
      </dgm:prSet>
      <dgm:spPr/>
      <dgm:t>
        <a:bodyPr/>
        <a:lstStyle/>
        <a:p>
          <a:endParaRPr lang="sr-Cyrl-RS"/>
        </a:p>
      </dgm:t>
    </dgm:pt>
    <dgm:pt modelId="{29A4DBB5-5792-469E-B23C-2F896481FC4D}" type="pres">
      <dgm:prSet presAssocID="{24C9F698-7D4E-4709-8117-FB7CF1BB6ECA}" presName="level3hierChild" presStyleCnt="0"/>
      <dgm:spPr/>
      <dgm:t>
        <a:bodyPr/>
        <a:lstStyle/>
        <a:p>
          <a:endParaRPr lang="sr-Cyrl-RS"/>
        </a:p>
      </dgm:t>
    </dgm:pt>
  </dgm:ptLst>
  <dgm:cxnLst>
    <dgm:cxn modelId="{40388A68-B94C-4A35-8C64-05C5C0A60913}" type="presOf" srcId="{F2167233-387A-4C2A-92FA-201B800AF2E5}" destId="{61AA8207-A6A4-4905-9FD1-93C90724B340}" srcOrd="1" destOrd="0" presId="urn:microsoft.com/office/officeart/2008/layout/HorizontalMultiLevelHierarchy"/>
    <dgm:cxn modelId="{EBEF4ADE-627A-4970-BBED-45B55431C879}" type="presOf" srcId="{F68F9F1A-A0AC-4627-BB76-A21CB9C16ACA}" destId="{EE8B77DA-77C5-46AD-80A2-BD307CFE9F0A}" srcOrd="0" destOrd="0" presId="urn:microsoft.com/office/officeart/2008/layout/HorizontalMultiLevelHierarchy"/>
    <dgm:cxn modelId="{296FDAD7-32B9-4AA6-AB43-27535B1CEDA1}" type="presOf" srcId="{B764CED6-B38C-4590-855F-1F4460EB1A27}" destId="{EE9BE54A-48D2-43A6-AD4C-394C0EDDA292}" srcOrd="1" destOrd="0" presId="urn:microsoft.com/office/officeart/2008/layout/HorizontalMultiLevelHierarchy"/>
    <dgm:cxn modelId="{2258ECB3-705E-4310-8AB9-ADAE767310BF}" srcId="{00360BBF-6709-42DA-A6DE-B8193ABE792F}" destId="{0150A799-C83B-499D-BB9F-10C758CEFD9B}" srcOrd="0" destOrd="0" parTransId="{F2167233-387A-4C2A-92FA-201B800AF2E5}" sibTransId="{C4F81D71-55D6-477B-91FF-B7E8CDA27FA4}"/>
    <dgm:cxn modelId="{D638D777-8D10-48F2-B9D8-6C3134F26FF3}" type="presOf" srcId="{00360BBF-6709-42DA-A6DE-B8193ABE792F}" destId="{D1C52863-34A6-4E04-9740-6E0567681A8F}" srcOrd="0" destOrd="0" presId="urn:microsoft.com/office/officeart/2008/layout/HorizontalMultiLevelHierarchy"/>
    <dgm:cxn modelId="{9435DEE7-B833-45BD-8BAB-C370E3ADA3A3}" type="presOf" srcId="{F2167233-387A-4C2A-92FA-201B800AF2E5}" destId="{25CF5DCC-0AE9-4D09-ABC1-8BE4D97FDFCB}" srcOrd="0" destOrd="0" presId="urn:microsoft.com/office/officeart/2008/layout/HorizontalMultiLevelHierarchy"/>
    <dgm:cxn modelId="{54DF95BD-B55C-478B-B176-94F45C467DEA}" type="presOf" srcId="{24C9F698-7D4E-4709-8117-FB7CF1BB6ECA}" destId="{94F14A6F-3CD0-4A17-88D3-6F4D0EB2D4E6}" srcOrd="0" destOrd="0" presId="urn:microsoft.com/office/officeart/2008/layout/HorizontalMultiLevelHierarchy"/>
    <dgm:cxn modelId="{04C92B63-107A-49B7-9300-E9098DE5DF6A}" srcId="{00360BBF-6709-42DA-A6DE-B8193ABE792F}" destId="{24C9F698-7D4E-4709-8117-FB7CF1BB6ECA}" srcOrd="4" destOrd="0" parTransId="{B764CED6-B38C-4590-855F-1F4460EB1A27}" sibTransId="{F823D820-3815-46B0-8D53-E3C09C351FFB}"/>
    <dgm:cxn modelId="{2C85DAA3-D0FC-43CA-9B0A-F73BC8EBF88D}" type="presOf" srcId="{9324F21A-CF22-404B-991C-F0FAD04F1E1A}" destId="{92BF821D-14E3-40BB-B3C5-212A94A9CA22}" srcOrd="1" destOrd="0" presId="urn:microsoft.com/office/officeart/2008/layout/HorizontalMultiLevelHierarchy"/>
    <dgm:cxn modelId="{C39D5786-DF54-4F2D-BB08-544A5A89AC42}" type="presOf" srcId="{DA59984A-EA45-43D5-8622-7135015E39DC}" destId="{A288E7CD-845A-4B30-8D9E-0FCFF4059FF8}" srcOrd="0" destOrd="0" presId="urn:microsoft.com/office/officeart/2008/layout/HorizontalMultiLevelHierarchy"/>
    <dgm:cxn modelId="{34283C31-8592-4422-A1A3-73AB4C9D03AC}" type="presOf" srcId="{346E9DC4-0947-473F-AED9-9AECED92978F}" destId="{F1903401-CDA9-4777-A04C-F19A89F110A0}" srcOrd="0" destOrd="0" presId="urn:microsoft.com/office/officeart/2008/layout/HorizontalMultiLevelHierarchy"/>
    <dgm:cxn modelId="{4EE02A3D-8F83-4292-A026-1515ED03FF36}" srcId="{00360BBF-6709-42DA-A6DE-B8193ABE792F}" destId="{12F72430-90C8-46E7-9363-A8933111BAFD}" srcOrd="2" destOrd="0" parTransId="{9324F21A-CF22-404B-991C-F0FAD04F1E1A}" sibTransId="{DF00040C-AB67-4D43-B520-7E02E511DCB9}"/>
    <dgm:cxn modelId="{5F3E36FB-962E-4D75-AA46-DDFDEC90684F}" type="presOf" srcId="{9324F21A-CF22-404B-991C-F0FAD04F1E1A}" destId="{531482B3-13DA-4E77-8EF9-7A508768A321}" srcOrd="0" destOrd="0" presId="urn:microsoft.com/office/officeart/2008/layout/HorizontalMultiLevelHierarchy"/>
    <dgm:cxn modelId="{E5279A4E-EE6C-4FFB-B246-5E27296AFE3A}" type="presOf" srcId="{12F72430-90C8-46E7-9363-A8933111BAFD}" destId="{573F9BF2-AC82-43FC-A361-118085DB3D65}" srcOrd="0" destOrd="0" presId="urn:microsoft.com/office/officeart/2008/layout/HorizontalMultiLevelHierarchy"/>
    <dgm:cxn modelId="{E2BD27D4-DAC4-4519-8D15-C28EE4B2AB17}" type="presOf" srcId="{CACC7C31-0A19-4B77-8109-9AAB9EC25D20}" destId="{B2DE3A8A-BA09-499F-9C72-0630724E4538}" srcOrd="0" destOrd="0" presId="urn:microsoft.com/office/officeart/2008/layout/HorizontalMultiLevelHierarchy"/>
    <dgm:cxn modelId="{01BF0D4B-39BD-418F-9FD8-FA1BCFA1191B}" type="presOf" srcId="{0150A799-C83B-499D-BB9F-10C758CEFD9B}" destId="{AD67EDBF-32B4-495C-A262-4812FBE80932}" srcOrd="0" destOrd="0" presId="urn:microsoft.com/office/officeart/2008/layout/HorizontalMultiLevelHierarchy"/>
    <dgm:cxn modelId="{CFDBCFE1-4797-458E-A0CF-256D1699DCBD}" srcId="{0E2CB039-CC31-48A4-8156-6B36281AE8EC}" destId="{00360BBF-6709-42DA-A6DE-B8193ABE792F}" srcOrd="0" destOrd="0" parTransId="{F529A454-219A-454C-B138-14C3B361B39F}" sibTransId="{B5AC9C0B-1D20-4957-A866-89ED18231A73}"/>
    <dgm:cxn modelId="{5CB019DC-D02B-4F72-8799-DCEC8949294E}" srcId="{00360BBF-6709-42DA-A6DE-B8193ABE792F}" destId="{DA59984A-EA45-43D5-8622-7135015E39DC}" srcOrd="1" destOrd="0" parTransId="{346E9DC4-0947-473F-AED9-9AECED92978F}" sibTransId="{518CC24E-4035-4B8A-A82C-EA8D78A041FF}"/>
    <dgm:cxn modelId="{200F0BB4-194A-4F9E-8035-F09C349D5691}" type="presOf" srcId="{346E9DC4-0947-473F-AED9-9AECED92978F}" destId="{D23E054D-0742-441B-9D09-9EB576968A6E}" srcOrd="1" destOrd="0" presId="urn:microsoft.com/office/officeart/2008/layout/HorizontalMultiLevelHierarchy"/>
    <dgm:cxn modelId="{C3F3E9EA-BE7C-42FA-A974-B6909D195A40}" srcId="{00360BBF-6709-42DA-A6DE-B8193ABE792F}" destId="{CACC7C31-0A19-4B77-8109-9AAB9EC25D20}" srcOrd="3" destOrd="0" parTransId="{F68F9F1A-A0AC-4627-BB76-A21CB9C16ACA}" sibTransId="{D22C3584-0D16-4A12-B343-F9C335256014}"/>
    <dgm:cxn modelId="{576C8ACB-F866-4817-A9DB-50D6A32736E8}" type="presOf" srcId="{F68F9F1A-A0AC-4627-BB76-A21CB9C16ACA}" destId="{7E8E6685-0078-4B86-BC52-3A0FBAF76686}" srcOrd="1" destOrd="0" presId="urn:microsoft.com/office/officeart/2008/layout/HorizontalMultiLevelHierarchy"/>
    <dgm:cxn modelId="{95AB8CFE-8FB4-44AD-859A-6210B1783C5C}" type="presOf" srcId="{0E2CB039-CC31-48A4-8156-6B36281AE8EC}" destId="{25DAE38A-FD8C-46C3-B34D-A50FB369E7DF}" srcOrd="0" destOrd="0" presId="urn:microsoft.com/office/officeart/2008/layout/HorizontalMultiLevelHierarchy"/>
    <dgm:cxn modelId="{FB5A4DD2-91D2-40A1-813C-E41EC57616AE}" type="presOf" srcId="{B764CED6-B38C-4590-855F-1F4460EB1A27}" destId="{69201674-1235-4FA7-9CBC-B675F6713E38}" srcOrd="0" destOrd="0" presId="urn:microsoft.com/office/officeart/2008/layout/HorizontalMultiLevelHierarchy"/>
    <dgm:cxn modelId="{F43F3809-C85D-45B0-8B1F-A48A2240F7FD}" type="presParOf" srcId="{25DAE38A-FD8C-46C3-B34D-A50FB369E7DF}" destId="{CB26C9DD-3124-450D-81B6-4B010B30C520}" srcOrd="0" destOrd="0" presId="urn:microsoft.com/office/officeart/2008/layout/HorizontalMultiLevelHierarchy"/>
    <dgm:cxn modelId="{2944E46B-0331-4BCB-A798-32B203C58265}" type="presParOf" srcId="{CB26C9DD-3124-450D-81B6-4B010B30C520}" destId="{D1C52863-34A6-4E04-9740-6E0567681A8F}" srcOrd="0" destOrd="0" presId="urn:microsoft.com/office/officeart/2008/layout/HorizontalMultiLevelHierarchy"/>
    <dgm:cxn modelId="{F2729F2A-A943-4A2C-87AA-9EA209FBF982}" type="presParOf" srcId="{CB26C9DD-3124-450D-81B6-4B010B30C520}" destId="{CFBE3A7D-7CD3-413D-AA64-9100FA79E8D0}" srcOrd="1" destOrd="0" presId="urn:microsoft.com/office/officeart/2008/layout/HorizontalMultiLevelHierarchy"/>
    <dgm:cxn modelId="{BEF379DB-5DFA-4386-AFDB-5F4C6BAEF77C}" type="presParOf" srcId="{CFBE3A7D-7CD3-413D-AA64-9100FA79E8D0}" destId="{25CF5DCC-0AE9-4D09-ABC1-8BE4D97FDFCB}" srcOrd="0" destOrd="0" presId="urn:microsoft.com/office/officeart/2008/layout/HorizontalMultiLevelHierarchy"/>
    <dgm:cxn modelId="{6B6EE897-CB21-494F-A275-3F65B2330CD8}" type="presParOf" srcId="{25CF5DCC-0AE9-4D09-ABC1-8BE4D97FDFCB}" destId="{61AA8207-A6A4-4905-9FD1-93C90724B340}" srcOrd="0" destOrd="0" presId="urn:microsoft.com/office/officeart/2008/layout/HorizontalMultiLevelHierarchy"/>
    <dgm:cxn modelId="{71C16420-94D0-4C4D-8826-0C65D893AC5A}" type="presParOf" srcId="{CFBE3A7D-7CD3-413D-AA64-9100FA79E8D0}" destId="{E4E2AF43-D45C-43E2-8E5A-8B4F8328AA50}" srcOrd="1" destOrd="0" presId="urn:microsoft.com/office/officeart/2008/layout/HorizontalMultiLevelHierarchy"/>
    <dgm:cxn modelId="{BF712BFE-C950-41CA-87C5-31BDD02EDEE5}" type="presParOf" srcId="{E4E2AF43-D45C-43E2-8E5A-8B4F8328AA50}" destId="{AD67EDBF-32B4-495C-A262-4812FBE80932}" srcOrd="0" destOrd="0" presId="urn:microsoft.com/office/officeart/2008/layout/HorizontalMultiLevelHierarchy"/>
    <dgm:cxn modelId="{7147CEBD-6915-4195-841E-7CD7DE6F33E4}" type="presParOf" srcId="{E4E2AF43-D45C-43E2-8E5A-8B4F8328AA50}" destId="{BD88E36A-E711-4840-AED6-01651340FCD0}" srcOrd="1" destOrd="0" presId="urn:microsoft.com/office/officeart/2008/layout/HorizontalMultiLevelHierarchy"/>
    <dgm:cxn modelId="{0A8A22A4-4EDA-4689-B0A9-1198A9E56F06}" type="presParOf" srcId="{CFBE3A7D-7CD3-413D-AA64-9100FA79E8D0}" destId="{F1903401-CDA9-4777-A04C-F19A89F110A0}" srcOrd="2" destOrd="0" presId="urn:microsoft.com/office/officeart/2008/layout/HorizontalMultiLevelHierarchy"/>
    <dgm:cxn modelId="{933306AF-1DFB-4BB3-9D7E-EFC678BAAB07}" type="presParOf" srcId="{F1903401-CDA9-4777-A04C-F19A89F110A0}" destId="{D23E054D-0742-441B-9D09-9EB576968A6E}" srcOrd="0" destOrd="0" presId="urn:microsoft.com/office/officeart/2008/layout/HorizontalMultiLevelHierarchy"/>
    <dgm:cxn modelId="{5944B083-DBD5-40A0-A7C2-97EE7928F409}" type="presParOf" srcId="{CFBE3A7D-7CD3-413D-AA64-9100FA79E8D0}" destId="{145ADC9F-A830-493F-9981-28A949B5D57E}" srcOrd="3" destOrd="0" presId="urn:microsoft.com/office/officeart/2008/layout/HorizontalMultiLevelHierarchy"/>
    <dgm:cxn modelId="{0CA230BB-4CD5-404C-BE9F-5BC1C225C2EE}" type="presParOf" srcId="{145ADC9F-A830-493F-9981-28A949B5D57E}" destId="{A288E7CD-845A-4B30-8D9E-0FCFF4059FF8}" srcOrd="0" destOrd="0" presId="urn:microsoft.com/office/officeart/2008/layout/HorizontalMultiLevelHierarchy"/>
    <dgm:cxn modelId="{3E6A55AD-4F8D-47D7-9596-9A9228B677C8}" type="presParOf" srcId="{145ADC9F-A830-493F-9981-28A949B5D57E}" destId="{8AF56EA1-EF0C-41F7-A64B-4E0DC746E609}" srcOrd="1" destOrd="0" presId="urn:microsoft.com/office/officeart/2008/layout/HorizontalMultiLevelHierarchy"/>
    <dgm:cxn modelId="{09BC75D1-9083-4561-85C8-75AF4AA86828}" type="presParOf" srcId="{CFBE3A7D-7CD3-413D-AA64-9100FA79E8D0}" destId="{531482B3-13DA-4E77-8EF9-7A508768A321}" srcOrd="4" destOrd="0" presId="urn:microsoft.com/office/officeart/2008/layout/HorizontalMultiLevelHierarchy"/>
    <dgm:cxn modelId="{4EAC49D4-BDB5-4EB2-8578-C2E070F88431}" type="presParOf" srcId="{531482B3-13DA-4E77-8EF9-7A508768A321}" destId="{92BF821D-14E3-40BB-B3C5-212A94A9CA22}" srcOrd="0" destOrd="0" presId="urn:microsoft.com/office/officeart/2008/layout/HorizontalMultiLevelHierarchy"/>
    <dgm:cxn modelId="{D8757985-95D4-41F4-9DDE-14544475857D}" type="presParOf" srcId="{CFBE3A7D-7CD3-413D-AA64-9100FA79E8D0}" destId="{CB322892-7746-46FA-9A5A-A13AAAB16AEB}" srcOrd="5" destOrd="0" presId="urn:microsoft.com/office/officeart/2008/layout/HorizontalMultiLevelHierarchy"/>
    <dgm:cxn modelId="{73C89E73-4139-434D-87AD-ADAD0C59E908}" type="presParOf" srcId="{CB322892-7746-46FA-9A5A-A13AAAB16AEB}" destId="{573F9BF2-AC82-43FC-A361-118085DB3D65}" srcOrd="0" destOrd="0" presId="urn:microsoft.com/office/officeart/2008/layout/HorizontalMultiLevelHierarchy"/>
    <dgm:cxn modelId="{88F62846-FA46-46DD-9A34-88ED39FBC415}" type="presParOf" srcId="{CB322892-7746-46FA-9A5A-A13AAAB16AEB}" destId="{83F1B72F-BD92-4E4B-8B73-2DBC7440818F}" srcOrd="1" destOrd="0" presId="urn:microsoft.com/office/officeart/2008/layout/HorizontalMultiLevelHierarchy"/>
    <dgm:cxn modelId="{8F20CA88-25B3-4493-842E-3AFF0C66C0F8}" type="presParOf" srcId="{CFBE3A7D-7CD3-413D-AA64-9100FA79E8D0}" destId="{EE8B77DA-77C5-46AD-80A2-BD307CFE9F0A}" srcOrd="6" destOrd="0" presId="urn:microsoft.com/office/officeart/2008/layout/HorizontalMultiLevelHierarchy"/>
    <dgm:cxn modelId="{46BD5FA2-135F-4D9F-8AF7-F80EFFC323A9}" type="presParOf" srcId="{EE8B77DA-77C5-46AD-80A2-BD307CFE9F0A}" destId="{7E8E6685-0078-4B86-BC52-3A0FBAF76686}" srcOrd="0" destOrd="0" presId="urn:microsoft.com/office/officeart/2008/layout/HorizontalMultiLevelHierarchy"/>
    <dgm:cxn modelId="{46BBF2DE-5F5D-431F-8623-48417D871D57}" type="presParOf" srcId="{CFBE3A7D-7CD3-413D-AA64-9100FA79E8D0}" destId="{4C9B0C12-D40F-4085-B321-C72DDFDB9D14}" srcOrd="7" destOrd="0" presId="urn:microsoft.com/office/officeart/2008/layout/HorizontalMultiLevelHierarchy"/>
    <dgm:cxn modelId="{7CBD2BF3-D51D-4346-927D-53D4E821F69D}" type="presParOf" srcId="{4C9B0C12-D40F-4085-B321-C72DDFDB9D14}" destId="{B2DE3A8A-BA09-499F-9C72-0630724E4538}" srcOrd="0" destOrd="0" presId="urn:microsoft.com/office/officeart/2008/layout/HorizontalMultiLevelHierarchy"/>
    <dgm:cxn modelId="{39EEF601-0469-429F-A54A-4FBE9BDF5D36}" type="presParOf" srcId="{4C9B0C12-D40F-4085-B321-C72DDFDB9D14}" destId="{225055FE-8B42-4143-ADD3-8E6B554691DD}" srcOrd="1" destOrd="0" presId="urn:microsoft.com/office/officeart/2008/layout/HorizontalMultiLevelHierarchy"/>
    <dgm:cxn modelId="{144FBA39-8477-41EA-916B-954C479349CC}" type="presParOf" srcId="{CFBE3A7D-7CD3-413D-AA64-9100FA79E8D0}" destId="{69201674-1235-4FA7-9CBC-B675F6713E38}" srcOrd="8" destOrd="0" presId="urn:microsoft.com/office/officeart/2008/layout/HorizontalMultiLevelHierarchy"/>
    <dgm:cxn modelId="{92AA3B83-8E15-4435-BF74-F86C5A05BEEA}" type="presParOf" srcId="{69201674-1235-4FA7-9CBC-B675F6713E38}" destId="{EE9BE54A-48D2-43A6-AD4C-394C0EDDA292}" srcOrd="0" destOrd="0" presId="urn:microsoft.com/office/officeart/2008/layout/HorizontalMultiLevelHierarchy"/>
    <dgm:cxn modelId="{C84FC69F-3CC3-4003-801C-5D64B1129CD7}" type="presParOf" srcId="{CFBE3A7D-7CD3-413D-AA64-9100FA79E8D0}" destId="{991F253B-0E4F-40EA-A604-E0113D6B712C}" srcOrd="9" destOrd="0" presId="urn:microsoft.com/office/officeart/2008/layout/HorizontalMultiLevelHierarchy"/>
    <dgm:cxn modelId="{24ABB6DB-8CD6-4C64-8306-CBA70F65EC0F}" type="presParOf" srcId="{991F253B-0E4F-40EA-A604-E0113D6B712C}" destId="{94F14A6F-3CD0-4A17-88D3-6F4D0EB2D4E6}" srcOrd="0" destOrd="0" presId="urn:microsoft.com/office/officeart/2008/layout/HorizontalMultiLevelHierarchy"/>
    <dgm:cxn modelId="{41ACFB4D-7855-49B0-ADAF-C505E803E4F5}" type="presParOf" srcId="{991F253B-0E4F-40EA-A604-E0113D6B712C}" destId="{29A4DBB5-5792-469E-B23C-2F896481FC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ECFAC-63B3-40F0-9E03-B31D365E432C}"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567740A1-931A-404E-B8A7-DCAB60009AEA}">
      <dgm:prSet phldrT="[Text]" custT="1"/>
      <dgm:spPr/>
      <dgm:t>
        <a:bodyPr/>
        <a:lstStyle/>
        <a:p>
          <a:r>
            <a:rPr lang="sr-Cyrl-RS" sz="1400" dirty="0" smtClean="0">
              <a:latin typeface="Calibri" panose="020F0502020204030204" pitchFamily="34" charset="0"/>
              <a:cs typeface="Calibri" panose="020F0502020204030204" pitchFamily="34" charset="0"/>
            </a:rPr>
            <a:t>Средства из осталих извора 134.984.354</a:t>
          </a:r>
          <a:endParaRPr lang="en-US" sz="1400" dirty="0">
            <a:latin typeface="Calibri" panose="020F0502020204030204" pitchFamily="34" charset="0"/>
            <a:cs typeface="Calibri" panose="020F0502020204030204" pitchFamily="34" charset="0"/>
          </a:endParaRPr>
        </a:p>
      </dgm:t>
    </dgm:pt>
    <dgm:pt modelId="{0643A071-2AC8-4124-916D-3A8BE5775A6D}" type="parTrans" cxnId="{B1A00774-0D3C-406F-9413-9997B0306F44}">
      <dgm:prSet/>
      <dgm:spPr/>
      <dgm:t>
        <a:bodyPr/>
        <a:lstStyle/>
        <a:p>
          <a:endParaRPr lang="en-US"/>
        </a:p>
      </dgm:t>
    </dgm:pt>
    <dgm:pt modelId="{097825AB-8F2B-4EF3-ABE1-7DCEF8027B99}" type="sibTrans" cxnId="{B1A00774-0D3C-406F-9413-9997B0306F44}">
      <dgm:prSet/>
      <dgm:spPr/>
      <dgm:t>
        <a:bodyPr/>
        <a:lstStyle/>
        <a:p>
          <a:endParaRPr lang="en-US"/>
        </a:p>
      </dgm:t>
    </dgm:pt>
    <dgm:pt modelId="{1F884CF4-1E4C-423F-AE7B-0BAC3D97360D}">
      <dgm:prSet custT="1"/>
      <dgm:spPr/>
      <dgm:t>
        <a:bodyPr/>
        <a:lstStyle/>
        <a:p>
          <a:r>
            <a:rPr lang="sr-Cyrl-RS" sz="1400" b="1" dirty="0" smtClean="0">
              <a:latin typeface="Calibri" panose="020F0502020204030204" pitchFamily="34" charset="0"/>
              <a:cs typeface="Calibri" panose="020F0502020204030204" pitchFamily="34" charset="0"/>
            </a:rPr>
            <a:t>Средства из буџета града</a:t>
          </a:r>
        </a:p>
        <a:p>
          <a:r>
            <a:rPr lang="sr-Cyrl-RS" sz="1400" b="1" dirty="0" smtClean="0">
              <a:latin typeface="Calibri" panose="020F0502020204030204" pitchFamily="34" charset="0"/>
              <a:cs typeface="Calibri" panose="020F0502020204030204" pitchFamily="34" charset="0"/>
            </a:rPr>
            <a:t>3.207.897.939</a:t>
          </a:r>
          <a:endParaRPr lang="en-US" sz="1400" b="1" dirty="0">
            <a:latin typeface="Calibri" panose="020F0502020204030204" pitchFamily="34" charset="0"/>
            <a:cs typeface="Calibri" panose="020F0502020204030204" pitchFamily="34" charset="0"/>
          </a:endParaRPr>
        </a:p>
      </dgm:t>
    </dgm:pt>
    <dgm:pt modelId="{B54F7004-6983-4114-82DE-5ADF4FEF4D02}" type="parTrans" cxnId="{70C4B168-53EF-4508-8C4E-A3F87A5F97DE}">
      <dgm:prSet/>
      <dgm:spPr/>
      <dgm:t>
        <a:bodyPr/>
        <a:lstStyle/>
        <a:p>
          <a:endParaRPr lang="en-US"/>
        </a:p>
      </dgm:t>
    </dgm:pt>
    <dgm:pt modelId="{1B723845-E0D1-4671-AE0F-32E0821595D7}" type="sibTrans" cxnId="{70C4B168-53EF-4508-8C4E-A3F87A5F97DE}">
      <dgm:prSet/>
      <dgm:spPr/>
      <dgm:t>
        <a:bodyPr/>
        <a:lstStyle/>
        <a:p>
          <a:endParaRPr lang="en-US"/>
        </a:p>
      </dgm:t>
    </dgm:pt>
    <dgm:pt modelId="{258C614E-C25D-47E8-BC69-ECC42BFEC5CC}">
      <dgm:prSet custT="1"/>
      <dgm:spPr/>
      <dgm:t>
        <a:bodyPr/>
        <a:lstStyle/>
        <a:p>
          <a:r>
            <a:rPr lang="sr-Cyrl-RS" sz="1400" b="1" dirty="0" smtClean="0">
              <a:solidFill>
                <a:schemeClr val="bg1"/>
              </a:solidFill>
              <a:latin typeface="Calibri" panose="020F0502020204030204" pitchFamily="34" charset="0"/>
              <a:cs typeface="Calibri" panose="020F0502020204030204" pitchFamily="34" charset="0"/>
            </a:rPr>
            <a:t>Пренета средства из ранијих година 2.529.680.392 </a:t>
          </a:r>
          <a:endParaRPr lang="en-US" sz="1400" b="1" dirty="0">
            <a:solidFill>
              <a:schemeClr val="bg1"/>
            </a:solidFill>
            <a:latin typeface="Calibri" panose="020F0502020204030204" pitchFamily="34" charset="0"/>
            <a:cs typeface="Calibri" panose="020F0502020204030204" pitchFamily="34" charset="0"/>
          </a:endParaRPr>
        </a:p>
      </dgm:t>
    </dgm:pt>
    <dgm:pt modelId="{0EE00226-4F18-428E-857D-BB8AB5FED661}" type="parTrans" cxnId="{9FE065B6-BAF0-45E0-96C4-FBC1763BA102}">
      <dgm:prSet/>
      <dgm:spPr/>
      <dgm:t>
        <a:bodyPr/>
        <a:lstStyle/>
        <a:p>
          <a:endParaRPr lang="en-US"/>
        </a:p>
      </dgm:t>
    </dgm:pt>
    <dgm:pt modelId="{44AA7FFE-EC5D-4B4A-A884-0D1E57526835}" type="sibTrans" cxnId="{9FE065B6-BAF0-45E0-96C4-FBC1763BA102}">
      <dgm:prSet/>
      <dgm:spPr/>
      <dgm:t>
        <a:bodyPr/>
        <a:lstStyle/>
        <a:p>
          <a:endParaRPr lang="en-US"/>
        </a:p>
      </dgm:t>
    </dgm:pt>
    <dgm:pt modelId="{092009B7-2960-442B-A6FB-0D8F25F4F5CA}">
      <dgm:prSet/>
      <dgm:spPr/>
      <dgm:t>
        <a:bodyPr/>
        <a:lstStyle/>
        <a:p>
          <a:r>
            <a:rPr lang="sr-Cyrl-RS" dirty="0" smtClean="0">
              <a:latin typeface="Calibri" panose="020F0502020204030204" pitchFamily="34" charset="0"/>
              <a:cs typeface="Calibri" panose="020F0502020204030204" pitchFamily="34" charset="0"/>
            </a:rPr>
            <a:t>Укупан буџет града 5.872.562.685</a:t>
          </a:r>
          <a:endParaRPr lang="en-US" dirty="0">
            <a:latin typeface="Calibri" panose="020F0502020204030204" pitchFamily="34" charset="0"/>
            <a:cs typeface="Calibri" panose="020F0502020204030204" pitchFamily="34" charset="0"/>
          </a:endParaRPr>
        </a:p>
      </dgm:t>
    </dgm:pt>
    <dgm:pt modelId="{9B9E4606-8918-432D-AF17-F974BFE575C6}" type="parTrans" cxnId="{521ED7ED-3B46-4CE8-992A-CAB92204B1C6}">
      <dgm:prSet/>
      <dgm:spPr/>
      <dgm:t>
        <a:bodyPr/>
        <a:lstStyle/>
        <a:p>
          <a:endParaRPr lang="en-US"/>
        </a:p>
      </dgm:t>
    </dgm:pt>
    <dgm:pt modelId="{15C2B52E-4F55-4082-BB1C-94031D560EB4}" type="sibTrans" cxnId="{521ED7ED-3B46-4CE8-992A-CAB92204B1C6}">
      <dgm:prSet/>
      <dgm:spPr/>
      <dgm:t>
        <a:bodyPr/>
        <a:lstStyle/>
        <a:p>
          <a:endParaRPr lang="en-US"/>
        </a:p>
      </dgm:t>
    </dgm:pt>
    <dgm:pt modelId="{688A0EC4-0F6D-4987-959D-CA5F27B3CF24}" type="pres">
      <dgm:prSet presAssocID="{028ECFAC-63B3-40F0-9E03-B31D365E432C}" presName="linearFlow" presStyleCnt="0">
        <dgm:presLayoutVars>
          <dgm:dir/>
          <dgm:resizeHandles val="exact"/>
        </dgm:presLayoutVars>
      </dgm:prSet>
      <dgm:spPr/>
      <dgm:t>
        <a:bodyPr/>
        <a:lstStyle/>
        <a:p>
          <a:endParaRPr lang="sr-Cyrl-RS"/>
        </a:p>
      </dgm:t>
    </dgm:pt>
    <dgm:pt modelId="{D96E659A-663E-485D-BF89-FD74BE74A5C4}" type="pres">
      <dgm:prSet presAssocID="{1F884CF4-1E4C-423F-AE7B-0BAC3D97360D}" presName="node" presStyleLbl="node1" presStyleIdx="0" presStyleCnt="4" custScaleX="157620" custLinFactNeighborX="49150" custLinFactNeighborY="-6879">
        <dgm:presLayoutVars>
          <dgm:bulletEnabled val="1"/>
        </dgm:presLayoutVars>
      </dgm:prSet>
      <dgm:spPr/>
      <dgm:t>
        <a:bodyPr/>
        <a:lstStyle/>
        <a:p>
          <a:endParaRPr lang="sr-Cyrl-RS"/>
        </a:p>
      </dgm:t>
    </dgm:pt>
    <dgm:pt modelId="{BA78071E-3EA3-4945-922C-AE021F34276A}" type="pres">
      <dgm:prSet presAssocID="{1B723845-E0D1-4671-AE0F-32E0821595D7}" presName="spacerL" presStyleCnt="0"/>
      <dgm:spPr/>
      <dgm:t>
        <a:bodyPr/>
        <a:lstStyle/>
        <a:p>
          <a:endParaRPr lang="sr-Cyrl-RS"/>
        </a:p>
      </dgm:t>
    </dgm:pt>
    <dgm:pt modelId="{98F3E7AB-6934-48FA-B82F-FBEAF1B2375D}" type="pres">
      <dgm:prSet presAssocID="{1B723845-E0D1-4671-AE0F-32E0821595D7}" presName="sibTrans" presStyleLbl="sibTrans2D1" presStyleIdx="0" presStyleCnt="3"/>
      <dgm:spPr/>
      <dgm:t>
        <a:bodyPr/>
        <a:lstStyle/>
        <a:p>
          <a:endParaRPr lang="sr-Cyrl-RS"/>
        </a:p>
      </dgm:t>
    </dgm:pt>
    <dgm:pt modelId="{F9CA65E4-8785-4412-A513-0A2695416EE5}" type="pres">
      <dgm:prSet presAssocID="{1B723845-E0D1-4671-AE0F-32E0821595D7}" presName="spacerR" presStyleCnt="0"/>
      <dgm:spPr/>
      <dgm:t>
        <a:bodyPr/>
        <a:lstStyle/>
        <a:p>
          <a:endParaRPr lang="sr-Cyrl-RS"/>
        </a:p>
      </dgm:t>
    </dgm:pt>
    <dgm:pt modelId="{2F60A798-586E-4E47-B649-25F047F36835}" type="pres">
      <dgm:prSet presAssocID="{258C614E-C25D-47E8-BC69-ECC42BFEC5CC}" presName="node" presStyleLbl="node1" presStyleIdx="1" presStyleCnt="4" custScaleX="179283">
        <dgm:presLayoutVars>
          <dgm:bulletEnabled val="1"/>
        </dgm:presLayoutVars>
      </dgm:prSet>
      <dgm:spPr/>
      <dgm:t>
        <a:bodyPr/>
        <a:lstStyle/>
        <a:p>
          <a:endParaRPr lang="sr-Cyrl-RS"/>
        </a:p>
      </dgm:t>
    </dgm:pt>
    <dgm:pt modelId="{F90D06A4-272D-4E58-B7CB-EB8C424E859B}" type="pres">
      <dgm:prSet presAssocID="{44AA7FFE-EC5D-4B4A-A884-0D1E57526835}" presName="spacerL" presStyleCnt="0"/>
      <dgm:spPr/>
      <dgm:t>
        <a:bodyPr/>
        <a:lstStyle/>
        <a:p>
          <a:endParaRPr lang="sr-Cyrl-RS"/>
        </a:p>
      </dgm:t>
    </dgm:pt>
    <dgm:pt modelId="{41F09F99-3DCC-47E4-9188-F7D103A1F6E3}" type="pres">
      <dgm:prSet presAssocID="{44AA7FFE-EC5D-4B4A-A884-0D1E57526835}" presName="sibTrans" presStyleLbl="sibTrans2D1" presStyleIdx="1" presStyleCnt="3"/>
      <dgm:spPr/>
      <dgm:t>
        <a:bodyPr/>
        <a:lstStyle/>
        <a:p>
          <a:endParaRPr lang="sr-Cyrl-RS"/>
        </a:p>
      </dgm:t>
    </dgm:pt>
    <dgm:pt modelId="{F015C141-867A-4124-B290-CA1BB3474B22}" type="pres">
      <dgm:prSet presAssocID="{44AA7FFE-EC5D-4B4A-A884-0D1E57526835}" presName="spacerR" presStyleCnt="0"/>
      <dgm:spPr/>
      <dgm:t>
        <a:bodyPr/>
        <a:lstStyle/>
        <a:p>
          <a:endParaRPr lang="sr-Cyrl-RS"/>
        </a:p>
      </dgm:t>
    </dgm:pt>
    <dgm:pt modelId="{6C1FFF0F-B1A4-4C41-B9D3-30452A0DFA4B}" type="pres">
      <dgm:prSet presAssocID="{567740A1-931A-404E-B8A7-DCAB60009AEA}" presName="node" presStyleLbl="node1" presStyleIdx="2" presStyleCnt="4" custScaleX="158601" custScaleY="96476">
        <dgm:presLayoutVars>
          <dgm:bulletEnabled val="1"/>
        </dgm:presLayoutVars>
      </dgm:prSet>
      <dgm:spPr/>
      <dgm:t>
        <a:bodyPr/>
        <a:lstStyle/>
        <a:p>
          <a:endParaRPr lang="sr-Cyrl-RS"/>
        </a:p>
      </dgm:t>
    </dgm:pt>
    <dgm:pt modelId="{409B09D3-4DF0-4A67-B116-C3B0CE10042E}" type="pres">
      <dgm:prSet presAssocID="{097825AB-8F2B-4EF3-ABE1-7DCEF8027B99}" presName="spacerL" presStyleCnt="0"/>
      <dgm:spPr/>
      <dgm:t>
        <a:bodyPr/>
        <a:lstStyle/>
        <a:p>
          <a:endParaRPr lang="sr-Cyrl-RS"/>
        </a:p>
      </dgm:t>
    </dgm:pt>
    <dgm:pt modelId="{87C2FC52-975B-4E62-B5E0-1AB7C844E900}" type="pres">
      <dgm:prSet presAssocID="{097825AB-8F2B-4EF3-ABE1-7DCEF8027B99}" presName="sibTrans" presStyleLbl="sibTrans2D1" presStyleIdx="2" presStyleCnt="3" custScaleX="46671" custScaleY="30133"/>
      <dgm:spPr/>
      <dgm:t>
        <a:bodyPr/>
        <a:lstStyle/>
        <a:p>
          <a:endParaRPr lang="sr-Cyrl-RS"/>
        </a:p>
      </dgm:t>
    </dgm:pt>
    <dgm:pt modelId="{B01A7D7F-4B49-41A1-BC20-5B8B2DC888CB}" type="pres">
      <dgm:prSet presAssocID="{097825AB-8F2B-4EF3-ABE1-7DCEF8027B99}" presName="spacerR" presStyleCnt="0"/>
      <dgm:spPr/>
      <dgm:t>
        <a:bodyPr/>
        <a:lstStyle/>
        <a:p>
          <a:endParaRPr lang="sr-Cyrl-RS"/>
        </a:p>
      </dgm:t>
    </dgm:pt>
    <dgm:pt modelId="{2DB98FF9-EDB5-4EEE-AFA3-A57C7337F497}" type="pres">
      <dgm:prSet presAssocID="{092009B7-2960-442B-A6FB-0D8F25F4F5CA}" presName="node" presStyleLbl="node1" presStyleIdx="3" presStyleCnt="4" custScaleX="169406" custScaleY="134868">
        <dgm:presLayoutVars>
          <dgm:bulletEnabled val="1"/>
        </dgm:presLayoutVars>
      </dgm:prSet>
      <dgm:spPr/>
      <dgm:t>
        <a:bodyPr/>
        <a:lstStyle/>
        <a:p>
          <a:endParaRPr lang="sr-Cyrl-RS"/>
        </a:p>
      </dgm:t>
    </dgm:pt>
  </dgm:ptLst>
  <dgm:cxnLst>
    <dgm:cxn modelId="{9C6BB78E-EFB3-4041-AD67-F0BF8DC2C140}" type="presOf" srcId="{028ECFAC-63B3-40F0-9E03-B31D365E432C}" destId="{688A0EC4-0F6D-4987-959D-CA5F27B3CF24}" srcOrd="0" destOrd="0" presId="urn:microsoft.com/office/officeart/2005/8/layout/equation1"/>
    <dgm:cxn modelId="{DACDA2EA-2B85-43AD-A796-6061D0417520}" type="presOf" srcId="{258C614E-C25D-47E8-BC69-ECC42BFEC5CC}" destId="{2F60A798-586E-4E47-B649-25F047F36835}" srcOrd="0" destOrd="0" presId="urn:microsoft.com/office/officeart/2005/8/layout/equation1"/>
    <dgm:cxn modelId="{70C4B168-53EF-4508-8C4E-A3F87A5F97DE}" srcId="{028ECFAC-63B3-40F0-9E03-B31D365E432C}" destId="{1F884CF4-1E4C-423F-AE7B-0BAC3D97360D}" srcOrd="0" destOrd="0" parTransId="{B54F7004-6983-4114-82DE-5ADF4FEF4D02}" sibTransId="{1B723845-E0D1-4671-AE0F-32E0821595D7}"/>
    <dgm:cxn modelId="{4AD3BF7C-9486-4F6F-9899-32B240DDA0E4}" type="presOf" srcId="{097825AB-8F2B-4EF3-ABE1-7DCEF8027B99}" destId="{87C2FC52-975B-4E62-B5E0-1AB7C844E900}" srcOrd="0" destOrd="0" presId="urn:microsoft.com/office/officeart/2005/8/layout/equation1"/>
    <dgm:cxn modelId="{6B017F2C-2CB9-4751-A7CD-30B8BC98049D}" type="presOf" srcId="{567740A1-931A-404E-B8A7-DCAB60009AEA}" destId="{6C1FFF0F-B1A4-4C41-B9D3-30452A0DFA4B}" srcOrd="0" destOrd="0" presId="urn:microsoft.com/office/officeart/2005/8/layout/equation1"/>
    <dgm:cxn modelId="{20F83DCD-3158-453F-967C-EBC1245F7DD9}" type="presOf" srcId="{092009B7-2960-442B-A6FB-0D8F25F4F5CA}" destId="{2DB98FF9-EDB5-4EEE-AFA3-A57C7337F497}" srcOrd="0" destOrd="0" presId="urn:microsoft.com/office/officeart/2005/8/layout/equation1"/>
    <dgm:cxn modelId="{521ED7ED-3B46-4CE8-992A-CAB92204B1C6}" srcId="{028ECFAC-63B3-40F0-9E03-B31D365E432C}" destId="{092009B7-2960-442B-A6FB-0D8F25F4F5CA}" srcOrd="3" destOrd="0" parTransId="{9B9E4606-8918-432D-AF17-F974BFE575C6}" sibTransId="{15C2B52E-4F55-4082-BB1C-94031D560EB4}"/>
    <dgm:cxn modelId="{A08F9C8E-A0B7-46AA-A78A-8BD9FCF7DFC7}" type="presOf" srcId="{44AA7FFE-EC5D-4B4A-A884-0D1E57526835}" destId="{41F09F99-3DCC-47E4-9188-F7D103A1F6E3}" srcOrd="0" destOrd="0" presId="urn:microsoft.com/office/officeart/2005/8/layout/equation1"/>
    <dgm:cxn modelId="{9FE065B6-BAF0-45E0-96C4-FBC1763BA102}" srcId="{028ECFAC-63B3-40F0-9E03-B31D365E432C}" destId="{258C614E-C25D-47E8-BC69-ECC42BFEC5CC}" srcOrd="1" destOrd="0" parTransId="{0EE00226-4F18-428E-857D-BB8AB5FED661}" sibTransId="{44AA7FFE-EC5D-4B4A-A884-0D1E57526835}"/>
    <dgm:cxn modelId="{AA2B371A-C761-4755-A6F9-5CD00112D7B0}" type="presOf" srcId="{1F884CF4-1E4C-423F-AE7B-0BAC3D97360D}" destId="{D96E659A-663E-485D-BF89-FD74BE74A5C4}" srcOrd="0" destOrd="0" presId="urn:microsoft.com/office/officeart/2005/8/layout/equation1"/>
    <dgm:cxn modelId="{B1A00774-0D3C-406F-9413-9997B0306F44}" srcId="{028ECFAC-63B3-40F0-9E03-B31D365E432C}" destId="{567740A1-931A-404E-B8A7-DCAB60009AEA}" srcOrd="2" destOrd="0" parTransId="{0643A071-2AC8-4124-916D-3A8BE5775A6D}" sibTransId="{097825AB-8F2B-4EF3-ABE1-7DCEF8027B99}"/>
    <dgm:cxn modelId="{19DBA710-EAA7-479A-8FB0-39539DFAF5D1}" type="presOf" srcId="{1B723845-E0D1-4671-AE0F-32E0821595D7}" destId="{98F3E7AB-6934-48FA-B82F-FBEAF1B2375D}" srcOrd="0" destOrd="0" presId="urn:microsoft.com/office/officeart/2005/8/layout/equation1"/>
    <dgm:cxn modelId="{E573888D-F9FB-4FE6-AAF3-F927AA2E6EBC}" type="presParOf" srcId="{688A0EC4-0F6D-4987-959D-CA5F27B3CF24}" destId="{D96E659A-663E-485D-BF89-FD74BE74A5C4}" srcOrd="0" destOrd="0" presId="urn:microsoft.com/office/officeart/2005/8/layout/equation1"/>
    <dgm:cxn modelId="{0D0B0A83-F15C-4526-8464-422DF0C5A916}" type="presParOf" srcId="{688A0EC4-0F6D-4987-959D-CA5F27B3CF24}" destId="{BA78071E-3EA3-4945-922C-AE021F34276A}" srcOrd="1" destOrd="0" presId="urn:microsoft.com/office/officeart/2005/8/layout/equation1"/>
    <dgm:cxn modelId="{F031027E-A6F6-4F40-A5F1-E4A0719687A0}" type="presParOf" srcId="{688A0EC4-0F6D-4987-959D-CA5F27B3CF24}" destId="{98F3E7AB-6934-48FA-B82F-FBEAF1B2375D}" srcOrd="2" destOrd="0" presId="urn:microsoft.com/office/officeart/2005/8/layout/equation1"/>
    <dgm:cxn modelId="{D6E988E9-F5EF-40D2-8011-DD3EEFB6D15B}" type="presParOf" srcId="{688A0EC4-0F6D-4987-959D-CA5F27B3CF24}" destId="{F9CA65E4-8785-4412-A513-0A2695416EE5}" srcOrd="3" destOrd="0" presId="urn:microsoft.com/office/officeart/2005/8/layout/equation1"/>
    <dgm:cxn modelId="{98121E6C-7394-4C4E-90C8-4BCB940CB22B}" type="presParOf" srcId="{688A0EC4-0F6D-4987-959D-CA5F27B3CF24}" destId="{2F60A798-586E-4E47-B649-25F047F36835}" srcOrd="4" destOrd="0" presId="urn:microsoft.com/office/officeart/2005/8/layout/equation1"/>
    <dgm:cxn modelId="{AB91E517-F112-4A52-AF08-CE2E95E6B5F1}" type="presParOf" srcId="{688A0EC4-0F6D-4987-959D-CA5F27B3CF24}" destId="{F90D06A4-272D-4E58-B7CB-EB8C424E859B}" srcOrd="5" destOrd="0" presId="urn:microsoft.com/office/officeart/2005/8/layout/equation1"/>
    <dgm:cxn modelId="{D010658D-E5F6-4983-A1B2-31CA122A0D57}" type="presParOf" srcId="{688A0EC4-0F6D-4987-959D-CA5F27B3CF24}" destId="{41F09F99-3DCC-47E4-9188-F7D103A1F6E3}" srcOrd="6" destOrd="0" presId="urn:microsoft.com/office/officeart/2005/8/layout/equation1"/>
    <dgm:cxn modelId="{3C6341AE-0423-446F-A013-72858729AA3E}" type="presParOf" srcId="{688A0EC4-0F6D-4987-959D-CA5F27B3CF24}" destId="{F015C141-867A-4124-B290-CA1BB3474B22}" srcOrd="7" destOrd="0" presId="urn:microsoft.com/office/officeart/2005/8/layout/equation1"/>
    <dgm:cxn modelId="{E0497DF6-7B98-411C-B02B-83AD89D9A9DD}" type="presParOf" srcId="{688A0EC4-0F6D-4987-959D-CA5F27B3CF24}" destId="{6C1FFF0F-B1A4-4C41-B9D3-30452A0DFA4B}" srcOrd="8" destOrd="0" presId="urn:microsoft.com/office/officeart/2005/8/layout/equation1"/>
    <dgm:cxn modelId="{C76D8E36-7B23-43F0-9C45-92FEB6EDD91E}" type="presParOf" srcId="{688A0EC4-0F6D-4987-959D-CA5F27B3CF24}" destId="{409B09D3-4DF0-4A67-B116-C3B0CE10042E}" srcOrd="9" destOrd="0" presId="urn:microsoft.com/office/officeart/2005/8/layout/equation1"/>
    <dgm:cxn modelId="{5746382A-B224-4354-8E78-8AA20095070E}" type="presParOf" srcId="{688A0EC4-0F6D-4987-959D-CA5F27B3CF24}" destId="{87C2FC52-975B-4E62-B5E0-1AB7C844E900}" srcOrd="10" destOrd="0" presId="urn:microsoft.com/office/officeart/2005/8/layout/equation1"/>
    <dgm:cxn modelId="{7E6443D3-75AF-4CD4-ADB4-3F5DEC67A706}" type="presParOf" srcId="{688A0EC4-0F6D-4987-959D-CA5F27B3CF24}" destId="{B01A7D7F-4B49-41A1-BC20-5B8B2DC888CB}" srcOrd="11" destOrd="0" presId="urn:microsoft.com/office/officeart/2005/8/layout/equation1"/>
    <dgm:cxn modelId="{2EA15DB9-4691-4655-BBAA-3AC0D32206B3}" type="presParOf" srcId="{688A0EC4-0F6D-4987-959D-CA5F27B3CF24}" destId="{2DB98FF9-EDB5-4EEE-AFA3-A57C7337F497}"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Cyrl-RS" b="1" dirty="0">
              <a:solidFill>
                <a:schemeClr val="accent3">
                  <a:lumMod val="50000"/>
                </a:schemeClr>
              </a:solidFill>
            </a:rPr>
            <a:t>Порески приходи</a:t>
          </a:r>
          <a:endParaRPr lang="en-US" b="1" dirty="0">
            <a:solidFill>
              <a:schemeClr val="accent3">
                <a:lumMod val="50000"/>
              </a:schemeClr>
            </a:solidFill>
          </a:endParaRP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chemeClr val="accent1">
            <a:lumMod val="20000"/>
            <a:lumOff val="80000"/>
          </a:schemeClr>
        </a:solidFill>
      </dgm:spPr>
      <dgm:t>
        <a:bodyPr/>
        <a:lstStyle/>
        <a:p>
          <a:pPr algn="just"/>
          <a:r>
            <a:rPr lang="sr-Cyrl-RS" altLang="en-US" sz="1400" baseline="0" dirty="0">
              <a:solidFill>
                <a:schemeClr val="accent2">
                  <a:lumMod val="50000"/>
                </a:schemeClr>
              </a:solidFill>
              <a:latin typeface="Calibri" panose="020F0502020204030204" pitchFamily="34" charset="0"/>
            </a:rPr>
            <a:t>Врста јавних прихода који се прикупљају обавезним плаћањима пореских обвезника без обавезе извршења специјалне услуге </a:t>
          </a:r>
          <a:r>
            <a:rPr lang="sr-Cyrl-RS" altLang="en-US" sz="1400" baseline="0" dirty="0" smtClean="0">
              <a:solidFill>
                <a:schemeClr val="accent2">
                  <a:lumMod val="50000"/>
                </a:schemeClr>
              </a:solidFill>
              <a:latin typeface="Calibri" panose="020F0502020204030204" pitchFamily="34" charset="0"/>
            </a:rPr>
            <a:t>заузврат.</a:t>
          </a:r>
          <a:endParaRPr lang="en-US" sz="1400" baseline="0" dirty="0">
            <a:solidFill>
              <a:schemeClr val="accent2">
                <a:lumMod val="50000"/>
              </a:schemeClr>
            </a:solidFill>
          </a:endParaRP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pPr algn="r"/>
          <a:r>
            <a:rPr lang="sr-Cyrl-RS" b="1" dirty="0" smtClean="0">
              <a:solidFill>
                <a:schemeClr val="accent3">
                  <a:lumMod val="50000"/>
                </a:schemeClr>
              </a:solidFill>
            </a:rPr>
            <a:t>Донације, помоћи и трансфери</a:t>
          </a:r>
          <a:endParaRPr lang="en-US" b="1" dirty="0">
            <a:solidFill>
              <a:schemeClr val="accent3">
                <a:lumMod val="50000"/>
              </a:schemeClr>
            </a:solidFill>
          </a:endParaRP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chemeClr val="accent5">
            <a:lumMod val="40000"/>
            <a:lumOff val="60000"/>
          </a:schemeClr>
        </a:solidFill>
      </dgm:spPr>
      <dgm:t>
        <a:bodyPr/>
        <a:lstStyle/>
        <a:p>
          <a:pPr algn="just"/>
          <a:r>
            <a:rPr lang="sr-Cyrl-CS" sz="1400" b="0" i="0" baseline="0" dirty="0">
              <a:solidFill>
                <a:schemeClr val="accent1">
                  <a:lumMod val="50000"/>
                </a:schemeClr>
              </a:solidFill>
            </a:rPr>
            <a:t>Донације</a:t>
          </a:r>
          <a:r>
            <a:rPr lang="sr-Cyrl-CS" sz="1400" b="1" baseline="0" dirty="0">
              <a:solidFill>
                <a:schemeClr val="accent1">
                  <a:lumMod val="50000"/>
                </a:schemeClr>
              </a:solidFill>
            </a:rPr>
            <a:t> </a:t>
          </a:r>
          <a:r>
            <a:rPr lang="sr-Cyrl-CS" sz="1400" baseline="0" dirty="0">
              <a:solidFill>
                <a:schemeClr val="accent1">
                  <a:lumMod val="50000"/>
                </a:schemeClr>
              </a:solidFill>
            </a:rPr>
            <a:t>се добијају од домаћих и међународних донатора и организација за различите пројекте. </a:t>
          </a:r>
          <a:r>
            <a:rPr lang="sr-Cyrl-RS" altLang="en-US" sz="1400" baseline="0" dirty="0">
              <a:solidFill>
                <a:schemeClr val="accent1">
                  <a:lumMod val="50000"/>
                </a:schemeClr>
              </a:solidFill>
              <a:latin typeface="Calibri" panose="020F0502020204030204" pitchFamily="34" charset="0"/>
            </a:rPr>
            <a:t>Трансфери п</a:t>
          </a:r>
          <a:r>
            <a:rPr lang="ru-RU" altLang="en-US" sz="1400" baseline="0" dirty="0">
              <a:solidFill>
                <a:schemeClr val="accent1">
                  <a:lumMod val="50000"/>
                </a:schemeClr>
              </a:solidFill>
              <a:latin typeface="Calibri" panose="020F0502020204030204" pitchFamily="34" charset="0"/>
            </a:rPr>
            <a:t>одразумевају пренос средстава од нивоа Републике Србије општинском нивоу власти. М</a:t>
          </a:r>
          <a:r>
            <a:rPr lang="sr-Cyrl-RS" altLang="en-US" sz="1400" baseline="0" dirty="0">
              <a:solidFill>
                <a:schemeClr val="accent1">
                  <a:lumMod val="50000"/>
                </a:schemeClr>
              </a:solidFill>
              <a:latin typeface="Calibri" panose="020F0502020204030204" pitchFamily="34" charset="0"/>
            </a:rPr>
            <a:t>огу бити </a:t>
          </a:r>
          <a:r>
            <a:rPr lang="sr-Cyrl-RS" altLang="en-US" sz="1400" b="0" baseline="0" dirty="0">
              <a:solidFill>
                <a:schemeClr val="accent1">
                  <a:lumMod val="50000"/>
                </a:schemeClr>
              </a:solidFill>
              <a:latin typeface="Calibri" panose="020F0502020204030204" pitchFamily="34" charset="0"/>
            </a:rPr>
            <a:t>наменски (за тачно утврђене намене) или ненаменски (није им унапред утврђена намена те се могу у складу са законом </a:t>
          </a:r>
          <a:r>
            <a:rPr lang="sr-Cyrl-RS" altLang="en-US" sz="1400" baseline="0" dirty="0">
              <a:solidFill>
                <a:schemeClr val="accent1">
                  <a:lumMod val="50000"/>
                </a:schemeClr>
              </a:solidFill>
              <a:latin typeface="Calibri" panose="020F0502020204030204" pitchFamily="34" charset="0"/>
            </a:rPr>
            <a:t>користити за било које сврхе</a:t>
          </a:r>
          <a:r>
            <a:rPr lang="sr-Cyrl-RS" altLang="en-US" sz="1400" baseline="0" dirty="0" smtClean="0">
              <a:solidFill>
                <a:schemeClr val="accent1">
                  <a:lumMod val="50000"/>
                </a:schemeClr>
              </a:solidFill>
              <a:latin typeface="Calibri" panose="020F0502020204030204" pitchFamily="34" charset="0"/>
            </a:rPr>
            <a:t>).</a:t>
          </a:r>
          <a:endParaRPr lang="en-US" sz="1400" baseline="0" dirty="0">
            <a:solidFill>
              <a:schemeClr val="accent1">
                <a:lumMod val="50000"/>
              </a:schemeClr>
            </a:solidFill>
          </a:endParaRP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Cyrl-RS" b="1" dirty="0">
              <a:solidFill>
                <a:schemeClr val="accent3">
                  <a:lumMod val="50000"/>
                </a:schemeClr>
              </a:solidFill>
            </a:rPr>
            <a:t>Непорески приходи</a:t>
          </a:r>
          <a:endParaRPr lang="en-US" b="1" dirty="0">
            <a:solidFill>
              <a:schemeClr val="accent3">
                <a:lumMod val="50000"/>
              </a:schemeClr>
            </a:solidFill>
          </a:endParaRP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FFC000"/>
        </a:solidFill>
      </dgm:spPr>
      <dgm:t>
        <a:bodyPr/>
        <a:lstStyle/>
        <a:p>
          <a:pPr algn="just"/>
          <a:r>
            <a:rPr lang="sr-Cyrl-RS" altLang="en-US" sz="1400" baseline="0" dirty="0">
              <a:solidFill>
                <a:schemeClr val="accent1">
                  <a:lumMod val="50000"/>
                </a:schemeClr>
              </a:solidFill>
              <a:latin typeface="Calibri" panose="020F0502020204030204" pitchFamily="34" charset="0"/>
            </a:rPr>
            <a:t>Врста јавних прихода који се наплаћују за коришћење јавних добара (накнаде), пружање јавних услуга (таксе) или због  коршења уговорних или законских одредби (казне и пенали</a:t>
          </a:r>
          <a:r>
            <a:rPr lang="sr-Cyrl-RS" altLang="en-US" sz="1400" baseline="0" dirty="0" smtClean="0">
              <a:solidFill>
                <a:schemeClr val="accent1">
                  <a:lumMod val="50000"/>
                </a:schemeClr>
              </a:solidFill>
              <a:latin typeface="Calibri" panose="020F0502020204030204" pitchFamily="34" charset="0"/>
            </a:rPr>
            <a:t>).</a:t>
          </a:r>
          <a:endParaRPr lang="en-US" sz="1400" baseline="0" dirty="0">
            <a:solidFill>
              <a:schemeClr val="accent1">
                <a:lumMod val="50000"/>
              </a:schemeClr>
            </a:solidFill>
          </a:endParaRP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Cyrl-RS" b="1" dirty="0">
              <a:solidFill>
                <a:schemeClr val="accent3">
                  <a:lumMod val="50000"/>
                </a:schemeClr>
              </a:solidFill>
            </a:rPr>
            <a:t>Примања од продаје </a:t>
          </a:r>
          <a:r>
            <a:rPr lang="sr-Cyrl-RS" b="1" dirty="0" err="1" smtClean="0">
              <a:solidFill>
                <a:schemeClr val="accent3">
                  <a:lumMod val="50000"/>
                </a:schemeClr>
              </a:solidFill>
            </a:rPr>
            <a:t>нефинансијске</a:t>
          </a:r>
          <a:r>
            <a:rPr lang="sr-Cyrl-RS" b="1" dirty="0" smtClean="0">
              <a:solidFill>
                <a:schemeClr val="accent3">
                  <a:lumMod val="50000"/>
                </a:schemeClr>
              </a:solidFill>
            </a:rPr>
            <a:t> </a:t>
          </a:r>
          <a:r>
            <a:rPr lang="sr-Cyrl-RS" b="1" dirty="0">
              <a:solidFill>
                <a:schemeClr val="accent3">
                  <a:lumMod val="50000"/>
                </a:schemeClr>
              </a:solidFill>
            </a:rPr>
            <a:t>имовине</a:t>
          </a:r>
          <a:endParaRPr lang="en-US" b="1" dirty="0">
            <a:solidFill>
              <a:schemeClr val="accent3">
                <a:lumMod val="50000"/>
              </a:schemeClr>
            </a:solidFill>
          </a:endParaRP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rgbClr val="FFFF00"/>
        </a:solidFill>
      </dgm:spPr>
      <dgm:t>
        <a:bodyPr/>
        <a:lstStyle/>
        <a:p>
          <a:pPr algn="just"/>
          <a:r>
            <a:rPr lang="sr-Cyrl-RS" sz="1400" baseline="0" dirty="0">
              <a:solidFill>
                <a:schemeClr val="accent2">
                  <a:lumMod val="50000"/>
                </a:schemeClr>
              </a:solidFill>
            </a:rPr>
            <a:t>Ова примања се остварују продајом непокретности и покретних ствари у власништву града.</a:t>
          </a:r>
          <a:endParaRPr lang="en-US" sz="1400" baseline="0" dirty="0">
            <a:solidFill>
              <a:schemeClr val="accent2">
                <a:lumMod val="5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Cyrl-RS" b="1" dirty="0" smtClean="0">
              <a:solidFill>
                <a:schemeClr val="accent3">
                  <a:lumMod val="50000"/>
                </a:schemeClr>
              </a:solidFill>
            </a:rPr>
            <a:t>Примања од задуживања и  продаје финансијске имовине</a:t>
          </a:r>
          <a:endParaRPr lang="en-US" b="1" dirty="0">
            <a:solidFill>
              <a:schemeClr val="accent3">
                <a:lumMod val="50000"/>
              </a:schemeClr>
            </a:solidFill>
          </a:endParaRP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2">
            <a:lumMod val="60000"/>
            <a:lumOff val="40000"/>
          </a:schemeClr>
        </a:solidFill>
      </dgm:spPr>
      <dgm:t>
        <a:bodyPr/>
        <a:lstStyle/>
        <a:p>
          <a:pPr algn="just"/>
          <a:r>
            <a:rPr lang="sr-Cyrl-RS" sz="1400" b="0" i="0" baseline="0" dirty="0">
              <a:solidFill>
                <a:schemeClr val="accent1">
                  <a:lumMod val="50000"/>
                </a:schemeClr>
              </a:solidFill>
            </a:rPr>
            <a:t>Примања од задуживања представљају приливе по основу примања од задуживања код пословних банака у земљи у корист нивоа градова. Примања од продаје финансијске имовине  представљају приливе по основу продаје домаћих акција и осталог капитала у корист нивоа </a:t>
          </a:r>
          <a:r>
            <a:rPr lang="sr-Cyrl-RS" sz="1400" b="0" i="0" baseline="0" dirty="0" smtClean="0">
              <a:solidFill>
                <a:schemeClr val="accent1">
                  <a:lumMod val="50000"/>
                </a:schemeClr>
              </a:solidFill>
            </a:rPr>
            <a:t>градова.</a:t>
          </a:r>
          <a:endParaRPr lang="en-US" sz="1400" baseline="0" dirty="0">
            <a:solidFill>
              <a:schemeClr val="accent1">
                <a:lumMod val="50000"/>
              </a:schemeClr>
            </a:solidFill>
          </a:endParaRPr>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Cyrl-RS" b="1" dirty="0">
              <a:solidFill>
                <a:schemeClr val="accent3">
                  <a:lumMod val="50000"/>
                </a:schemeClr>
              </a:solidFill>
            </a:rPr>
            <a:t>Пренета средства из ранијих година</a:t>
          </a:r>
          <a:endParaRPr lang="en-US" b="1" dirty="0">
            <a:solidFill>
              <a:schemeClr val="accent3">
                <a:lumMod val="50000"/>
              </a:schemeClr>
            </a:solidFill>
          </a:endParaRP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4">
            <a:lumMod val="60000"/>
            <a:lumOff val="40000"/>
          </a:schemeClr>
        </a:solidFill>
      </dgm:spPr>
      <dgm:t>
        <a:bodyPr/>
        <a:lstStyle/>
        <a:p>
          <a:pPr algn="just"/>
          <a:r>
            <a:rPr lang="sr-Cyrl-RS" altLang="en-US" sz="1400" baseline="0" dirty="0">
              <a:solidFill>
                <a:schemeClr val="accent1">
                  <a:lumMod val="50000"/>
                </a:schemeClr>
              </a:solidFill>
            </a:rPr>
            <a:t> Представљају </a:t>
          </a:r>
          <a:r>
            <a:rPr lang="sr-Cyrl-RS" altLang="en-US" sz="1400" baseline="0" dirty="0" smtClean="0">
              <a:solidFill>
                <a:schemeClr val="accent1">
                  <a:lumMod val="50000"/>
                </a:schemeClr>
              </a:solidFill>
            </a:rPr>
            <a:t>пренета средства из претходне године на име преузетих обавеза по закљученим уговорима, док део представља вишак остварених прихода из претходне године.</a:t>
          </a:r>
          <a:endParaRPr lang="en-US" sz="1400" baseline="0" dirty="0">
            <a:solidFill>
              <a:schemeClr val="accent1">
                <a:lumMod val="50000"/>
              </a:schemeClr>
            </a:solidFill>
          </a:endParaRP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t>
        <a:bodyPr/>
        <a:lstStyle/>
        <a:p>
          <a:endParaRPr lang="sr-Cyrl-RS"/>
        </a:p>
      </dgm:t>
    </dgm:pt>
    <dgm:pt modelId="{98695426-23ED-40C0-90A1-2BB445DEBC64}" type="pres">
      <dgm:prSet presAssocID="{0C844461-76DE-4FEA-A87D-23440AD6FC2E}" presName="linNode" presStyleCnt="0"/>
      <dgm:spPr/>
      <dgm:t>
        <a:bodyPr/>
        <a:lstStyle/>
        <a:p>
          <a:endParaRPr lang="sr-Cyrl-RS"/>
        </a:p>
      </dgm:t>
    </dgm:pt>
    <dgm:pt modelId="{C6144CDB-22C1-4337-9F95-C3A522A707D1}" type="pres">
      <dgm:prSet presAssocID="{0C844461-76DE-4FEA-A87D-23440AD6FC2E}" presName="parTx" presStyleLbl="revTx" presStyleIdx="0" presStyleCnt="6">
        <dgm:presLayoutVars>
          <dgm:chMax val="1"/>
          <dgm:bulletEnabled val="1"/>
        </dgm:presLayoutVars>
      </dgm:prSet>
      <dgm:spPr/>
      <dgm:t>
        <a:bodyPr/>
        <a:lstStyle/>
        <a:p>
          <a:endParaRPr lang="sr-Cyrl-RS"/>
        </a:p>
      </dgm:t>
    </dgm:pt>
    <dgm:pt modelId="{02385D1D-92EB-445D-B736-940004751C79}" type="pres">
      <dgm:prSet presAssocID="{0C844461-76DE-4FEA-A87D-23440AD6FC2E}" presName="bracket" presStyleLbl="parChTrans1D1" presStyleIdx="0" presStyleCnt="6"/>
      <dgm:spPr/>
      <dgm:t>
        <a:bodyPr/>
        <a:lstStyle/>
        <a:p>
          <a:endParaRPr lang="sr-Cyrl-RS"/>
        </a:p>
      </dgm:t>
    </dgm:pt>
    <dgm:pt modelId="{99D36636-E395-439F-A79A-29C0BFB6F7E4}" type="pres">
      <dgm:prSet presAssocID="{0C844461-76DE-4FEA-A87D-23440AD6FC2E}" presName="spH" presStyleCnt="0"/>
      <dgm:spPr/>
      <dgm:t>
        <a:bodyPr/>
        <a:lstStyle/>
        <a:p>
          <a:endParaRPr lang="sr-Cyrl-RS"/>
        </a:p>
      </dgm:t>
    </dgm:pt>
    <dgm:pt modelId="{7BB6658A-32E0-42C7-B82A-240BF45CF27D}" type="pres">
      <dgm:prSet presAssocID="{0C844461-76DE-4FEA-A87D-23440AD6FC2E}" presName="desTx" presStyleLbl="node1" presStyleIdx="0" presStyleCnt="6" custScaleY="94319">
        <dgm:presLayoutVars>
          <dgm:bulletEnabled val="1"/>
        </dgm:presLayoutVars>
      </dgm:prSet>
      <dgm:spPr/>
      <dgm:t>
        <a:bodyPr/>
        <a:lstStyle/>
        <a:p>
          <a:endParaRPr lang="sr-Cyrl-RS"/>
        </a:p>
      </dgm:t>
    </dgm:pt>
    <dgm:pt modelId="{5B3CB043-7A92-47E9-A4C4-39EC715F2552}" type="pres">
      <dgm:prSet presAssocID="{C24B5DA2-B651-485D-A0F4-95731772C9B8}" presName="spV" presStyleCnt="0"/>
      <dgm:spPr/>
      <dgm:t>
        <a:bodyPr/>
        <a:lstStyle/>
        <a:p>
          <a:endParaRPr lang="sr-Cyrl-RS"/>
        </a:p>
      </dgm:t>
    </dgm:pt>
    <dgm:pt modelId="{D9DF5E9A-39D4-44B7-A326-58B07A05D91E}" type="pres">
      <dgm:prSet presAssocID="{E1B79EE1-1157-4302-AB0B-8FEDC81165FD}" presName="linNode" presStyleCnt="0"/>
      <dgm:spPr/>
      <dgm:t>
        <a:bodyPr/>
        <a:lstStyle/>
        <a:p>
          <a:endParaRPr lang="sr-Cyrl-RS"/>
        </a:p>
      </dgm:t>
    </dgm:pt>
    <dgm:pt modelId="{F40D94EA-52E0-4740-A924-EAF350BDF213}" type="pres">
      <dgm:prSet presAssocID="{E1B79EE1-1157-4302-AB0B-8FEDC81165FD}" presName="parTx" presStyleLbl="revTx" presStyleIdx="1" presStyleCnt="6">
        <dgm:presLayoutVars>
          <dgm:chMax val="1"/>
          <dgm:bulletEnabled val="1"/>
        </dgm:presLayoutVars>
      </dgm:prSet>
      <dgm:spPr/>
      <dgm:t>
        <a:bodyPr/>
        <a:lstStyle/>
        <a:p>
          <a:endParaRPr lang="sr-Cyrl-RS"/>
        </a:p>
      </dgm:t>
    </dgm:pt>
    <dgm:pt modelId="{0E930D30-96BC-4D43-B65A-EE88C46DBE48}" type="pres">
      <dgm:prSet presAssocID="{E1B79EE1-1157-4302-AB0B-8FEDC81165FD}" presName="bracket" presStyleLbl="parChTrans1D1" presStyleIdx="1" presStyleCnt="6"/>
      <dgm:spPr/>
      <dgm:t>
        <a:bodyPr/>
        <a:lstStyle/>
        <a:p>
          <a:endParaRPr lang="sr-Cyrl-RS"/>
        </a:p>
      </dgm:t>
    </dgm:pt>
    <dgm:pt modelId="{5831BF15-ED1F-4BD5-857B-18B8E573D9AB}" type="pres">
      <dgm:prSet presAssocID="{E1B79EE1-1157-4302-AB0B-8FEDC81165FD}" presName="spH" presStyleCnt="0"/>
      <dgm:spPr/>
      <dgm:t>
        <a:bodyPr/>
        <a:lstStyle/>
        <a:p>
          <a:endParaRPr lang="sr-Cyrl-RS"/>
        </a:p>
      </dgm:t>
    </dgm:pt>
    <dgm:pt modelId="{C6BA9D27-2D60-4BA7-98A9-E18E57FDB6CB}" type="pres">
      <dgm:prSet presAssocID="{E1B79EE1-1157-4302-AB0B-8FEDC81165FD}" presName="desTx" presStyleLbl="node1" presStyleIdx="1" presStyleCnt="6">
        <dgm:presLayoutVars>
          <dgm:bulletEnabled val="1"/>
        </dgm:presLayoutVars>
      </dgm:prSet>
      <dgm:spPr/>
      <dgm:t>
        <a:bodyPr/>
        <a:lstStyle/>
        <a:p>
          <a:endParaRPr lang="sr-Cyrl-RS"/>
        </a:p>
      </dgm:t>
    </dgm:pt>
    <dgm:pt modelId="{5A002753-9FCA-4DC5-B8A6-1F7632BDDE58}" type="pres">
      <dgm:prSet presAssocID="{E99A6F9C-C544-4400-B178-20BC6CFFFE07}" presName="spV" presStyleCnt="0"/>
      <dgm:spPr/>
      <dgm:t>
        <a:bodyPr/>
        <a:lstStyle/>
        <a:p>
          <a:endParaRPr lang="sr-Cyrl-RS"/>
        </a:p>
      </dgm:t>
    </dgm:pt>
    <dgm:pt modelId="{9709DCCB-B8A8-47BC-A303-F9EC41DA889E}" type="pres">
      <dgm:prSet presAssocID="{E055884F-7426-4921-A0E5-9CA56A76B49A}" presName="linNode" presStyleCnt="0"/>
      <dgm:spPr/>
      <dgm:t>
        <a:bodyPr/>
        <a:lstStyle/>
        <a:p>
          <a:endParaRPr lang="sr-Cyrl-RS"/>
        </a:p>
      </dgm:t>
    </dgm:pt>
    <dgm:pt modelId="{CCB8139E-CA19-491D-9FCD-6BF28923C725}" type="pres">
      <dgm:prSet presAssocID="{E055884F-7426-4921-A0E5-9CA56A76B49A}" presName="parTx" presStyleLbl="revTx" presStyleIdx="2" presStyleCnt="6">
        <dgm:presLayoutVars>
          <dgm:chMax val="1"/>
          <dgm:bulletEnabled val="1"/>
        </dgm:presLayoutVars>
      </dgm:prSet>
      <dgm:spPr/>
      <dgm:t>
        <a:bodyPr/>
        <a:lstStyle/>
        <a:p>
          <a:endParaRPr lang="sr-Cyrl-RS"/>
        </a:p>
      </dgm:t>
    </dgm:pt>
    <dgm:pt modelId="{14D1633C-A097-4A5A-8269-B04E98857E56}" type="pres">
      <dgm:prSet presAssocID="{E055884F-7426-4921-A0E5-9CA56A76B49A}" presName="bracket" presStyleLbl="parChTrans1D1" presStyleIdx="2" presStyleCnt="6"/>
      <dgm:spPr/>
      <dgm:t>
        <a:bodyPr/>
        <a:lstStyle/>
        <a:p>
          <a:endParaRPr lang="sr-Cyrl-RS"/>
        </a:p>
      </dgm:t>
    </dgm:pt>
    <dgm:pt modelId="{82B38D6F-2AA7-4339-A71D-28AA55699178}" type="pres">
      <dgm:prSet presAssocID="{E055884F-7426-4921-A0E5-9CA56A76B49A}" presName="spH" presStyleCnt="0"/>
      <dgm:spPr/>
      <dgm:t>
        <a:bodyPr/>
        <a:lstStyle/>
        <a:p>
          <a:endParaRPr lang="sr-Cyrl-RS"/>
        </a:p>
      </dgm:t>
    </dgm:pt>
    <dgm:pt modelId="{FFFD7BD8-195B-4FA4-9414-4F4C582F5570}" type="pres">
      <dgm:prSet presAssocID="{E055884F-7426-4921-A0E5-9CA56A76B49A}" presName="desTx" presStyleLbl="node1" presStyleIdx="2" presStyleCnt="6">
        <dgm:presLayoutVars>
          <dgm:bulletEnabled val="1"/>
        </dgm:presLayoutVars>
      </dgm:prSet>
      <dgm:spPr/>
      <dgm:t>
        <a:bodyPr/>
        <a:lstStyle/>
        <a:p>
          <a:endParaRPr lang="sr-Cyrl-RS"/>
        </a:p>
      </dgm:t>
    </dgm:pt>
    <dgm:pt modelId="{D3A122A3-FC4C-4845-B4FF-0E74CF3D50D3}" type="pres">
      <dgm:prSet presAssocID="{EADBA54B-8207-46FB-8C83-E7274B6ED163}" presName="spV" presStyleCnt="0"/>
      <dgm:spPr/>
      <dgm:t>
        <a:bodyPr/>
        <a:lstStyle/>
        <a:p>
          <a:endParaRPr lang="sr-Cyrl-RS"/>
        </a:p>
      </dgm:t>
    </dgm:pt>
    <dgm:pt modelId="{CCB5FDA4-BEC8-4CA1-835A-2A3BEEBEC456}" type="pres">
      <dgm:prSet presAssocID="{28888755-727E-436B-B2F2-DA7896544A65}" presName="linNode" presStyleCnt="0"/>
      <dgm:spPr/>
      <dgm:t>
        <a:bodyPr/>
        <a:lstStyle/>
        <a:p>
          <a:endParaRPr lang="sr-Cyrl-RS"/>
        </a:p>
      </dgm:t>
    </dgm:pt>
    <dgm:pt modelId="{9312B733-3AEB-49F6-8245-08553BA2949B}" type="pres">
      <dgm:prSet presAssocID="{28888755-727E-436B-B2F2-DA7896544A65}" presName="parTx" presStyleLbl="revTx" presStyleIdx="3" presStyleCnt="6">
        <dgm:presLayoutVars>
          <dgm:chMax val="1"/>
          <dgm:bulletEnabled val="1"/>
        </dgm:presLayoutVars>
      </dgm:prSet>
      <dgm:spPr/>
      <dgm:t>
        <a:bodyPr/>
        <a:lstStyle/>
        <a:p>
          <a:endParaRPr lang="sr-Cyrl-RS"/>
        </a:p>
      </dgm:t>
    </dgm:pt>
    <dgm:pt modelId="{435AB433-2559-485A-A03D-C32F36288071}" type="pres">
      <dgm:prSet presAssocID="{28888755-727E-436B-B2F2-DA7896544A65}" presName="bracket" presStyleLbl="parChTrans1D1" presStyleIdx="3" presStyleCnt="6"/>
      <dgm:spPr/>
      <dgm:t>
        <a:bodyPr/>
        <a:lstStyle/>
        <a:p>
          <a:endParaRPr lang="sr-Cyrl-RS"/>
        </a:p>
      </dgm:t>
    </dgm:pt>
    <dgm:pt modelId="{C13B9160-72D5-46E0-A1C0-91E8634DFAE2}" type="pres">
      <dgm:prSet presAssocID="{28888755-727E-436B-B2F2-DA7896544A65}" presName="spH" presStyleCnt="0"/>
      <dgm:spPr/>
      <dgm:t>
        <a:bodyPr/>
        <a:lstStyle/>
        <a:p>
          <a:endParaRPr lang="sr-Cyrl-RS"/>
        </a:p>
      </dgm:t>
    </dgm:pt>
    <dgm:pt modelId="{9893D59A-7FEC-486D-89C4-D28135F6121C}" type="pres">
      <dgm:prSet presAssocID="{28888755-727E-436B-B2F2-DA7896544A65}" presName="desTx" presStyleLbl="node1" presStyleIdx="3" presStyleCnt="6">
        <dgm:presLayoutVars>
          <dgm:bulletEnabled val="1"/>
        </dgm:presLayoutVars>
      </dgm:prSet>
      <dgm:spPr/>
      <dgm:t>
        <a:bodyPr/>
        <a:lstStyle/>
        <a:p>
          <a:endParaRPr lang="sr-Cyrl-RS"/>
        </a:p>
      </dgm:t>
    </dgm:pt>
    <dgm:pt modelId="{A421D242-ABBF-45EB-97FD-83930430328F}" type="pres">
      <dgm:prSet presAssocID="{25C618B1-3FCB-4E3A-AAEB-763F12B41872}" presName="spV" presStyleCnt="0"/>
      <dgm:spPr/>
      <dgm:t>
        <a:bodyPr/>
        <a:lstStyle/>
        <a:p>
          <a:endParaRPr lang="sr-Cyrl-RS"/>
        </a:p>
      </dgm:t>
    </dgm:pt>
    <dgm:pt modelId="{F0DED400-B200-4EA2-AB34-CCFF58E07A6E}" type="pres">
      <dgm:prSet presAssocID="{26EF48C7-6381-4355-B03F-DD441AE957C7}" presName="linNode" presStyleCnt="0"/>
      <dgm:spPr/>
      <dgm:t>
        <a:bodyPr/>
        <a:lstStyle/>
        <a:p>
          <a:endParaRPr lang="sr-Cyrl-RS"/>
        </a:p>
      </dgm:t>
    </dgm:pt>
    <dgm:pt modelId="{EFAACCF6-3A6A-4536-89B0-F0A7C44F6BE1}" type="pres">
      <dgm:prSet presAssocID="{26EF48C7-6381-4355-B03F-DD441AE957C7}" presName="parTx" presStyleLbl="revTx" presStyleIdx="4" presStyleCnt="6">
        <dgm:presLayoutVars>
          <dgm:chMax val="1"/>
          <dgm:bulletEnabled val="1"/>
        </dgm:presLayoutVars>
      </dgm:prSet>
      <dgm:spPr/>
      <dgm:t>
        <a:bodyPr/>
        <a:lstStyle/>
        <a:p>
          <a:endParaRPr lang="sr-Cyrl-RS"/>
        </a:p>
      </dgm:t>
    </dgm:pt>
    <dgm:pt modelId="{6497CA82-45EE-4BD1-AEB4-CC3961FBFB74}" type="pres">
      <dgm:prSet presAssocID="{26EF48C7-6381-4355-B03F-DD441AE957C7}" presName="bracket" presStyleLbl="parChTrans1D1" presStyleIdx="4" presStyleCnt="6"/>
      <dgm:spPr/>
      <dgm:t>
        <a:bodyPr/>
        <a:lstStyle/>
        <a:p>
          <a:endParaRPr lang="sr-Cyrl-RS"/>
        </a:p>
      </dgm:t>
    </dgm:pt>
    <dgm:pt modelId="{CD7548DD-1E84-4DA7-B1D0-28F3E4EBFF82}" type="pres">
      <dgm:prSet presAssocID="{26EF48C7-6381-4355-B03F-DD441AE957C7}" presName="spH" presStyleCnt="0"/>
      <dgm:spPr/>
      <dgm:t>
        <a:bodyPr/>
        <a:lstStyle/>
        <a:p>
          <a:endParaRPr lang="sr-Cyrl-RS"/>
        </a:p>
      </dgm:t>
    </dgm:pt>
    <dgm:pt modelId="{9A05939C-6B40-4C32-897A-4A6DC3E71E5B}" type="pres">
      <dgm:prSet presAssocID="{26EF48C7-6381-4355-B03F-DD441AE957C7}" presName="desTx" presStyleLbl="node1" presStyleIdx="4" presStyleCnt="6">
        <dgm:presLayoutVars>
          <dgm:bulletEnabled val="1"/>
        </dgm:presLayoutVars>
      </dgm:prSet>
      <dgm:spPr/>
      <dgm:t>
        <a:bodyPr/>
        <a:lstStyle/>
        <a:p>
          <a:endParaRPr lang="sr-Cyrl-RS"/>
        </a:p>
      </dgm:t>
    </dgm:pt>
    <dgm:pt modelId="{569EA799-9807-4770-B698-79D3EF79120B}" type="pres">
      <dgm:prSet presAssocID="{7F59AFA8-97ED-43F0-BB10-8E36A7F9F28C}" presName="spV" presStyleCnt="0"/>
      <dgm:spPr/>
      <dgm:t>
        <a:bodyPr/>
        <a:lstStyle/>
        <a:p>
          <a:endParaRPr lang="sr-Cyrl-RS"/>
        </a:p>
      </dgm:t>
    </dgm:pt>
    <dgm:pt modelId="{2B991069-479A-498A-AF83-5B33CD9F12C6}" type="pres">
      <dgm:prSet presAssocID="{E1AD8724-28DC-48C5-B75E-B0D1F33E6279}" presName="linNode" presStyleCnt="0"/>
      <dgm:spPr/>
      <dgm:t>
        <a:bodyPr/>
        <a:lstStyle/>
        <a:p>
          <a:endParaRPr lang="sr-Cyrl-RS"/>
        </a:p>
      </dgm:t>
    </dgm:pt>
    <dgm:pt modelId="{939B76D1-BB33-4E50-9ECD-839FB5787B95}" type="pres">
      <dgm:prSet presAssocID="{E1AD8724-28DC-48C5-B75E-B0D1F33E6279}" presName="parTx" presStyleLbl="revTx" presStyleIdx="5" presStyleCnt="6">
        <dgm:presLayoutVars>
          <dgm:chMax val="1"/>
          <dgm:bulletEnabled val="1"/>
        </dgm:presLayoutVars>
      </dgm:prSet>
      <dgm:spPr/>
      <dgm:t>
        <a:bodyPr/>
        <a:lstStyle/>
        <a:p>
          <a:endParaRPr lang="sr-Cyrl-RS"/>
        </a:p>
      </dgm:t>
    </dgm:pt>
    <dgm:pt modelId="{7845F59F-6101-48DE-ABCC-EC5351843F5B}" type="pres">
      <dgm:prSet presAssocID="{E1AD8724-28DC-48C5-B75E-B0D1F33E6279}" presName="bracket" presStyleLbl="parChTrans1D1" presStyleIdx="5" presStyleCnt="6"/>
      <dgm:spPr/>
      <dgm:t>
        <a:bodyPr/>
        <a:lstStyle/>
        <a:p>
          <a:endParaRPr lang="sr-Cyrl-RS"/>
        </a:p>
      </dgm:t>
    </dgm:pt>
    <dgm:pt modelId="{8DC06B04-AA78-4007-96F1-AC66800E204E}" type="pres">
      <dgm:prSet presAssocID="{E1AD8724-28DC-48C5-B75E-B0D1F33E6279}" presName="spH" presStyleCnt="0"/>
      <dgm:spPr/>
      <dgm:t>
        <a:bodyPr/>
        <a:lstStyle/>
        <a:p>
          <a:endParaRPr lang="sr-Cyrl-RS"/>
        </a:p>
      </dgm:t>
    </dgm:pt>
    <dgm:pt modelId="{B43D6F8D-5103-4DCA-8971-053A6B7A987B}" type="pres">
      <dgm:prSet presAssocID="{E1AD8724-28DC-48C5-B75E-B0D1F33E6279}" presName="desTx" presStyleLbl="node1" presStyleIdx="5" presStyleCnt="6">
        <dgm:presLayoutVars>
          <dgm:bulletEnabled val="1"/>
        </dgm:presLayoutVars>
      </dgm:prSet>
      <dgm:spPr/>
      <dgm:t>
        <a:bodyPr/>
        <a:lstStyle/>
        <a:p>
          <a:endParaRPr lang="sr-Cyrl-RS"/>
        </a:p>
      </dgm:t>
    </dgm:pt>
  </dgm:ptLst>
  <dgm:cxnLst>
    <dgm:cxn modelId="{EF67239D-5166-423B-9E5F-06A1352131E4}" srcId="{E1AD8724-28DC-48C5-B75E-B0D1F33E6279}" destId="{A22D28D0-C0EE-4FAC-9411-A8A4995FB17B}" srcOrd="0" destOrd="0" parTransId="{7B8C8DE4-9C8E-4AAA-9ABD-7D21384D12EF}" sibTransId="{D9EE63C1-7C79-499A-9EE1-6AFD68E7C84E}"/>
    <dgm:cxn modelId="{423F4FFE-A4A5-4DB9-BCD0-81CA33242D4A}" srcId="{EEA47F19-311D-44B3-AAA4-35C98BD4844B}" destId="{28888755-727E-436B-B2F2-DA7896544A65}" srcOrd="3" destOrd="0" parTransId="{74440C20-4C7D-42FA-8A71-91FF1ABB0C2B}" sibTransId="{25C618B1-3FCB-4E3A-AAEB-763F12B41872}"/>
    <dgm:cxn modelId="{B6E9FE2F-54FB-46AA-BA6A-1465C15C85E2}" srcId="{0C844461-76DE-4FEA-A87D-23440AD6FC2E}" destId="{D45E583C-4AAD-40D2-9D24-9A0A68141567}" srcOrd="0" destOrd="0" parTransId="{DF23AB14-DB78-4D25-948A-D263DF13EBEB}" sibTransId="{875C4C0C-D761-476B-9D17-EF850CFCBB84}"/>
    <dgm:cxn modelId="{9CBF9DF9-AB9B-4A23-9199-3C2DD5A0CE43}" srcId="{EEA47F19-311D-44B3-AAA4-35C98BD4844B}" destId="{E1B79EE1-1157-4302-AB0B-8FEDC81165FD}" srcOrd="1" destOrd="0" parTransId="{D901DA59-A95A-4489-99A8-4140EE7BA89A}" sibTransId="{E99A6F9C-C544-4400-B178-20BC6CFFFE07}"/>
    <dgm:cxn modelId="{1D90891A-5CA6-46E0-9B94-066929D862D5}" type="presOf" srcId="{28888755-727E-436B-B2F2-DA7896544A65}" destId="{9312B733-3AEB-49F6-8245-08553BA2949B}" srcOrd="0" destOrd="0" presId="urn:diagrams.loki3.com/BracketList"/>
    <dgm:cxn modelId="{53E397A2-7CAD-4A4C-ABDE-885D92961EB2}" type="presOf" srcId="{FE2BA0E8-81AC-463B-B498-EF464F5BCE06}" destId="{9893D59A-7FEC-486D-89C4-D28135F6121C}" srcOrd="0" destOrd="0" presId="urn:diagrams.loki3.com/BracketList"/>
    <dgm:cxn modelId="{F65CBA75-45F4-4C8A-8772-278962ADE0CE}" type="presOf" srcId="{E055884F-7426-4921-A0E5-9CA56A76B49A}" destId="{CCB8139E-CA19-491D-9FCD-6BF28923C725}" srcOrd="0" destOrd="0" presId="urn:diagrams.loki3.com/BracketList"/>
    <dgm:cxn modelId="{997AF6DE-9802-4842-96EC-E457543D4099}" srcId="{EEA47F19-311D-44B3-AAA4-35C98BD4844B}" destId="{E055884F-7426-4921-A0E5-9CA56A76B49A}" srcOrd="2" destOrd="0" parTransId="{A220DF32-CC6B-446C-B398-3C6FF19DF138}" sibTransId="{EADBA54B-8207-46FB-8C83-E7274B6ED163}"/>
    <dgm:cxn modelId="{F06063E2-D018-4F42-A342-274E0902DE34}" type="presOf" srcId="{A22D28D0-C0EE-4FAC-9411-A8A4995FB17B}" destId="{B43D6F8D-5103-4DCA-8971-053A6B7A987B}" srcOrd="0" destOrd="0" presId="urn:diagrams.loki3.com/BracketList"/>
    <dgm:cxn modelId="{DD617B54-39C2-497E-9D94-251C9FAD9A35}" type="presOf" srcId="{0C844461-76DE-4FEA-A87D-23440AD6FC2E}" destId="{C6144CDB-22C1-4337-9F95-C3A522A707D1}" srcOrd="0" destOrd="0" presId="urn:diagrams.loki3.com/BracketList"/>
    <dgm:cxn modelId="{C1188A4E-FB96-4E8F-9307-7C6CDB28AD6E}" type="presOf" srcId="{4B4A2A45-FFA7-47F5-A99D-A2DFD7698107}" destId="{9A05939C-6B40-4C32-897A-4A6DC3E71E5B}" srcOrd="0" destOrd="0" presId="urn:diagrams.loki3.com/BracketList"/>
    <dgm:cxn modelId="{E9154DB6-8B71-4C47-A778-19BA49538396}" type="presOf" srcId="{92FD0664-EE76-4121-BE7B-68FC1EE5F4D7}" destId="{C6BA9D27-2D60-4BA7-98A9-E18E57FDB6CB}" srcOrd="0" destOrd="0" presId="urn:diagrams.loki3.com/BracketList"/>
    <dgm:cxn modelId="{28FEEFA5-6DE3-40CA-B954-F6DBC6F9FAD9}" type="presOf" srcId="{26EF48C7-6381-4355-B03F-DD441AE957C7}" destId="{EFAACCF6-3A6A-4536-89B0-F0A7C44F6BE1}" srcOrd="0" destOrd="0" presId="urn:diagrams.loki3.com/BracketList"/>
    <dgm:cxn modelId="{1021894C-289A-4B28-BA0D-6767C27230B8}" type="presOf" srcId="{D45E583C-4AAD-40D2-9D24-9A0A68141567}" destId="{7BB6658A-32E0-42C7-B82A-240BF45CF27D}" srcOrd="0" destOrd="0" presId="urn:diagrams.loki3.com/BracketList"/>
    <dgm:cxn modelId="{F0833111-710A-438D-8DAD-39E1E37FCCA2}" type="presOf" srcId="{E1AD8724-28DC-48C5-B75E-B0D1F33E6279}" destId="{939B76D1-BB33-4E50-9ECD-839FB5787B95}"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29D18108-D348-4C83-ABE4-39390C16C5CD}" srcId="{E1B79EE1-1157-4302-AB0B-8FEDC81165FD}" destId="{92FD0664-EE76-4121-BE7B-68FC1EE5F4D7}" srcOrd="0" destOrd="0" parTransId="{A4B2DE69-08CB-4EF5-A179-A9838DCC0C0D}" sibTransId="{31990FCE-83F5-4BCE-86BA-4F924011EADA}"/>
    <dgm:cxn modelId="{86D1D984-3A22-405C-B36D-C2926B8E421B}" srcId="{28888755-727E-436B-B2F2-DA7896544A65}" destId="{FE2BA0E8-81AC-463B-B498-EF464F5BCE06}" srcOrd="0" destOrd="0" parTransId="{7A39DE39-681C-425E-9FED-FBE278CC5B2D}" sibTransId="{03DEC489-1FE9-42FB-A7B6-2DC930E80875}"/>
    <dgm:cxn modelId="{48A7DAC8-CBA0-4CCF-8FEB-1A8D1991CE61}" srcId="{26EF48C7-6381-4355-B03F-DD441AE957C7}" destId="{4B4A2A45-FFA7-47F5-A99D-A2DFD7698107}" srcOrd="0" destOrd="0" parTransId="{2E2C89AA-6D36-4A41-9A01-A47B8388C320}" sibTransId="{5B14C082-1404-4C23-9B64-643BA89D25BF}"/>
    <dgm:cxn modelId="{B07D637A-714A-406B-993E-0E5A5B39956B}" type="presOf" srcId="{E1B79EE1-1157-4302-AB0B-8FEDC81165FD}" destId="{F40D94EA-52E0-4740-A924-EAF350BDF213}" srcOrd="0" destOrd="0" presId="urn:diagrams.loki3.com/BracketList"/>
    <dgm:cxn modelId="{39B6D187-F738-494F-864B-824768F311FC}" type="presOf" srcId="{6B14159D-5902-471E-9F91-CEA86CA18597}" destId="{FFFD7BD8-195B-4FA4-9414-4F4C582F5570}" srcOrd="0" destOrd="0" presId="urn:diagrams.loki3.com/BracketList"/>
    <dgm:cxn modelId="{E528FBD6-03D8-4201-832B-0748BD271A16}" srcId="{E055884F-7426-4921-A0E5-9CA56A76B49A}" destId="{6B14159D-5902-471E-9F91-CEA86CA18597}" srcOrd="0" destOrd="0" parTransId="{0D2CFF9B-A50F-43E4-AFA5-E7E960E0BCD0}" sibTransId="{36039859-946E-4D2B-BAA0-EE1BB94895EC}"/>
    <dgm:cxn modelId="{87FAF999-9E08-4A6A-A6D7-11D7E30AC118}" type="presOf" srcId="{EEA47F19-311D-44B3-AAA4-35C98BD4844B}" destId="{EFEB1020-9C17-48DC-BBE0-54FA743F9F75}"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C002A477-0333-4E42-A591-A476378A7B14}" srcId="{EEA47F19-311D-44B3-AAA4-35C98BD4844B}" destId="{26EF48C7-6381-4355-B03F-DD441AE957C7}" srcOrd="4" destOrd="0" parTransId="{18A23F74-72B2-47CE-8CFA-63637C44E493}" sibTransId="{7F59AFA8-97ED-43F0-BB10-8E36A7F9F28C}"/>
    <dgm:cxn modelId="{AB42D7A7-653E-47B5-9F42-6E7309322647}" type="presParOf" srcId="{EFEB1020-9C17-48DC-BBE0-54FA743F9F75}" destId="{98695426-23ED-40C0-90A1-2BB445DEBC64}" srcOrd="0" destOrd="0" presId="urn:diagrams.loki3.com/BracketList"/>
    <dgm:cxn modelId="{88359D50-1F2C-4547-ACE7-4937D5FD3348}" type="presParOf" srcId="{98695426-23ED-40C0-90A1-2BB445DEBC64}" destId="{C6144CDB-22C1-4337-9F95-C3A522A707D1}" srcOrd="0" destOrd="0" presId="urn:diagrams.loki3.com/BracketList"/>
    <dgm:cxn modelId="{56E45241-B190-4DE5-A94F-DBDE133CC0A6}" type="presParOf" srcId="{98695426-23ED-40C0-90A1-2BB445DEBC64}" destId="{02385D1D-92EB-445D-B736-940004751C79}" srcOrd="1" destOrd="0" presId="urn:diagrams.loki3.com/BracketList"/>
    <dgm:cxn modelId="{2931D4A6-7CE4-4574-8F38-13B1A85E814A}" type="presParOf" srcId="{98695426-23ED-40C0-90A1-2BB445DEBC64}" destId="{99D36636-E395-439F-A79A-29C0BFB6F7E4}" srcOrd="2" destOrd="0" presId="urn:diagrams.loki3.com/BracketList"/>
    <dgm:cxn modelId="{62613B9E-02C6-448F-8B3E-664ACF54EAF2}" type="presParOf" srcId="{98695426-23ED-40C0-90A1-2BB445DEBC64}" destId="{7BB6658A-32E0-42C7-B82A-240BF45CF27D}" srcOrd="3" destOrd="0" presId="urn:diagrams.loki3.com/BracketList"/>
    <dgm:cxn modelId="{1332BA43-D1F0-4534-AEF5-567EDB0DAA27}" type="presParOf" srcId="{EFEB1020-9C17-48DC-BBE0-54FA743F9F75}" destId="{5B3CB043-7A92-47E9-A4C4-39EC715F2552}" srcOrd="1" destOrd="0" presId="urn:diagrams.loki3.com/BracketList"/>
    <dgm:cxn modelId="{6F0DEA31-053D-4757-A3F1-C4AED257CE3B}" type="presParOf" srcId="{EFEB1020-9C17-48DC-BBE0-54FA743F9F75}" destId="{D9DF5E9A-39D4-44B7-A326-58B07A05D91E}" srcOrd="2" destOrd="0" presId="urn:diagrams.loki3.com/BracketList"/>
    <dgm:cxn modelId="{B1760F33-1DBF-4C9E-B44B-A6A107201CF0}" type="presParOf" srcId="{D9DF5E9A-39D4-44B7-A326-58B07A05D91E}" destId="{F40D94EA-52E0-4740-A924-EAF350BDF213}" srcOrd="0" destOrd="0" presId="urn:diagrams.loki3.com/BracketList"/>
    <dgm:cxn modelId="{E05D97EB-C4AC-4587-8803-EB26112029DC}" type="presParOf" srcId="{D9DF5E9A-39D4-44B7-A326-58B07A05D91E}" destId="{0E930D30-96BC-4D43-B65A-EE88C46DBE48}" srcOrd="1" destOrd="0" presId="urn:diagrams.loki3.com/BracketList"/>
    <dgm:cxn modelId="{DC4347B1-A070-4871-882A-8CD1ECF27540}" type="presParOf" srcId="{D9DF5E9A-39D4-44B7-A326-58B07A05D91E}" destId="{5831BF15-ED1F-4BD5-857B-18B8E573D9AB}" srcOrd="2" destOrd="0" presId="urn:diagrams.loki3.com/BracketList"/>
    <dgm:cxn modelId="{1E7448D8-C1E4-4B4D-8E3F-4EC6D422CA39}" type="presParOf" srcId="{D9DF5E9A-39D4-44B7-A326-58B07A05D91E}" destId="{C6BA9D27-2D60-4BA7-98A9-E18E57FDB6CB}" srcOrd="3" destOrd="0" presId="urn:diagrams.loki3.com/BracketList"/>
    <dgm:cxn modelId="{E9969BE0-22D4-47FD-AB4E-56E157AAFF3C}" type="presParOf" srcId="{EFEB1020-9C17-48DC-BBE0-54FA743F9F75}" destId="{5A002753-9FCA-4DC5-B8A6-1F7632BDDE58}" srcOrd="3" destOrd="0" presId="urn:diagrams.loki3.com/BracketList"/>
    <dgm:cxn modelId="{F5BAC381-EF18-4D17-A7FC-E82827E25D28}" type="presParOf" srcId="{EFEB1020-9C17-48DC-BBE0-54FA743F9F75}" destId="{9709DCCB-B8A8-47BC-A303-F9EC41DA889E}" srcOrd="4" destOrd="0" presId="urn:diagrams.loki3.com/BracketList"/>
    <dgm:cxn modelId="{86619517-933C-42D8-9489-6FCEC01DD220}" type="presParOf" srcId="{9709DCCB-B8A8-47BC-A303-F9EC41DA889E}" destId="{CCB8139E-CA19-491D-9FCD-6BF28923C725}" srcOrd="0" destOrd="0" presId="urn:diagrams.loki3.com/BracketList"/>
    <dgm:cxn modelId="{02F0F7C4-2988-4AF9-BF04-64F0EE634B90}" type="presParOf" srcId="{9709DCCB-B8A8-47BC-A303-F9EC41DA889E}" destId="{14D1633C-A097-4A5A-8269-B04E98857E56}" srcOrd="1" destOrd="0" presId="urn:diagrams.loki3.com/BracketList"/>
    <dgm:cxn modelId="{FEBBB89A-3DC9-4361-99FA-2638888193E6}" type="presParOf" srcId="{9709DCCB-B8A8-47BC-A303-F9EC41DA889E}" destId="{82B38D6F-2AA7-4339-A71D-28AA55699178}" srcOrd="2" destOrd="0" presId="urn:diagrams.loki3.com/BracketList"/>
    <dgm:cxn modelId="{13739E10-8EFE-4740-BDD6-C65738E97814}" type="presParOf" srcId="{9709DCCB-B8A8-47BC-A303-F9EC41DA889E}" destId="{FFFD7BD8-195B-4FA4-9414-4F4C582F5570}" srcOrd="3" destOrd="0" presId="urn:diagrams.loki3.com/BracketList"/>
    <dgm:cxn modelId="{41663860-8DE3-4FD4-8980-1FEBADA3B6B3}" type="presParOf" srcId="{EFEB1020-9C17-48DC-BBE0-54FA743F9F75}" destId="{D3A122A3-FC4C-4845-B4FF-0E74CF3D50D3}" srcOrd="5" destOrd="0" presId="urn:diagrams.loki3.com/BracketList"/>
    <dgm:cxn modelId="{AC162940-BA85-4CC1-8E11-F867C7B5704E}" type="presParOf" srcId="{EFEB1020-9C17-48DC-BBE0-54FA743F9F75}" destId="{CCB5FDA4-BEC8-4CA1-835A-2A3BEEBEC456}" srcOrd="6" destOrd="0" presId="urn:diagrams.loki3.com/BracketList"/>
    <dgm:cxn modelId="{E46BC4CC-A39A-4D98-8BAA-FCFC538FA5A8}" type="presParOf" srcId="{CCB5FDA4-BEC8-4CA1-835A-2A3BEEBEC456}" destId="{9312B733-3AEB-49F6-8245-08553BA2949B}" srcOrd="0" destOrd="0" presId="urn:diagrams.loki3.com/BracketList"/>
    <dgm:cxn modelId="{CB5D7538-FD50-4393-8217-84EC1FA41A65}" type="presParOf" srcId="{CCB5FDA4-BEC8-4CA1-835A-2A3BEEBEC456}" destId="{435AB433-2559-485A-A03D-C32F36288071}" srcOrd="1" destOrd="0" presId="urn:diagrams.loki3.com/BracketList"/>
    <dgm:cxn modelId="{A5F4C2C0-2AD0-4D9C-9722-B687CB19AED5}" type="presParOf" srcId="{CCB5FDA4-BEC8-4CA1-835A-2A3BEEBEC456}" destId="{C13B9160-72D5-46E0-A1C0-91E8634DFAE2}" srcOrd="2" destOrd="0" presId="urn:diagrams.loki3.com/BracketList"/>
    <dgm:cxn modelId="{7A26CC70-3B05-4550-B48E-AA9179FBA0D8}" type="presParOf" srcId="{CCB5FDA4-BEC8-4CA1-835A-2A3BEEBEC456}" destId="{9893D59A-7FEC-486D-89C4-D28135F6121C}" srcOrd="3" destOrd="0" presId="urn:diagrams.loki3.com/BracketList"/>
    <dgm:cxn modelId="{09210F02-D189-4C6E-BB0B-13D5D35D29D6}" type="presParOf" srcId="{EFEB1020-9C17-48DC-BBE0-54FA743F9F75}" destId="{A421D242-ABBF-45EB-97FD-83930430328F}" srcOrd="7" destOrd="0" presId="urn:diagrams.loki3.com/BracketList"/>
    <dgm:cxn modelId="{BF9B1FA8-C6F8-417C-9283-F4B7F3F4EF70}" type="presParOf" srcId="{EFEB1020-9C17-48DC-BBE0-54FA743F9F75}" destId="{F0DED400-B200-4EA2-AB34-CCFF58E07A6E}" srcOrd="8" destOrd="0" presId="urn:diagrams.loki3.com/BracketList"/>
    <dgm:cxn modelId="{E345153F-C919-4567-BC59-069A2E963EE9}" type="presParOf" srcId="{F0DED400-B200-4EA2-AB34-CCFF58E07A6E}" destId="{EFAACCF6-3A6A-4536-89B0-F0A7C44F6BE1}" srcOrd="0" destOrd="0" presId="urn:diagrams.loki3.com/BracketList"/>
    <dgm:cxn modelId="{19F0349F-94B2-48EF-9CB1-A53AF6DFB3E3}" type="presParOf" srcId="{F0DED400-B200-4EA2-AB34-CCFF58E07A6E}" destId="{6497CA82-45EE-4BD1-AEB4-CC3961FBFB74}" srcOrd="1" destOrd="0" presId="urn:diagrams.loki3.com/BracketList"/>
    <dgm:cxn modelId="{BDC27EB9-8B7C-4816-8A7F-E481DA678E0A}" type="presParOf" srcId="{F0DED400-B200-4EA2-AB34-CCFF58E07A6E}" destId="{CD7548DD-1E84-4DA7-B1D0-28F3E4EBFF82}" srcOrd="2" destOrd="0" presId="urn:diagrams.loki3.com/BracketList"/>
    <dgm:cxn modelId="{C48B11B7-350A-42FB-B1E8-37C6E8B4B104}" type="presParOf" srcId="{F0DED400-B200-4EA2-AB34-CCFF58E07A6E}" destId="{9A05939C-6B40-4C32-897A-4A6DC3E71E5B}" srcOrd="3" destOrd="0" presId="urn:diagrams.loki3.com/BracketList"/>
    <dgm:cxn modelId="{ABE5130E-CE17-45B1-8A81-C0E4C5D4AA9D}" type="presParOf" srcId="{EFEB1020-9C17-48DC-BBE0-54FA743F9F75}" destId="{569EA799-9807-4770-B698-79D3EF79120B}" srcOrd="9" destOrd="0" presId="urn:diagrams.loki3.com/BracketList"/>
    <dgm:cxn modelId="{C3FF0216-0C3D-49E3-97BA-BD3CECD08547}" type="presParOf" srcId="{EFEB1020-9C17-48DC-BBE0-54FA743F9F75}" destId="{2B991069-479A-498A-AF83-5B33CD9F12C6}" srcOrd="10" destOrd="0" presId="urn:diagrams.loki3.com/BracketList"/>
    <dgm:cxn modelId="{2C9BD979-B402-42D4-9CC8-2BC1BD98FC71}" type="presParOf" srcId="{2B991069-479A-498A-AF83-5B33CD9F12C6}" destId="{939B76D1-BB33-4E50-9ECD-839FB5787B95}" srcOrd="0" destOrd="0" presId="urn:diagrams.loki3.com/BracketList"/>
    <dgm:cxn modelId="{060B9C99-62E4-4DB3-A4C2-3B4F7EB8EA0E}" type="presParOf" srcId="{2B991069-479A-498A-AF83-5B33CD9F12C6}" destId="{7845F59F-6101-48DE-ABCC-EC5351843F5B}" srcOrd="1" destOrd="0" presId="urn:diagrams.loki3.com/BracketList"/>
    <dgm:cxn modelId="{A6CBCD60-0B97-4541-81C0-E2BA7C5B3668}" type="presParOf" srcId="{2B991069-479A-498A-AF83-5B33CD9F12C6}" destId="{8DC06B04-AA78-4007-96F1-AC66800E204E}" srcOrd="2" destOrd="0" presId="urn:diagrams.loki3.com/BracketList"/>
    <dgm:cxn modelId="{1BB5E12F-D959-4CAD-8C9A-57D3AA29A1E3}" type="presParOf" srcId="{2B991069-479A-498A-AF83-5B33CD9F12C6}" destId="{B43D6F8D-5103-4DCA-8971-053A6B7A987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C1FF8-D24B-462D-B13F-4086A7342655}" type="doc">
      <dgm:prSet loTypeId="urn:microsoft.com/office/officeart/2005/8/layout/radial3" loCatId="cycle" qsTypeId="urn:microsoft.com/office/officeart/2005/8/quickstyle/3d1" qsCatId="3D" csTypeId="urn:microsoft.com/office/officeart/2005/8/colors/colorful2" csCatId="colorful" phldr="1"/>
      <dgm:spPr/>
      <dgm:t>
        <a:bodyPr/>
        <a:lstStyle/>
        <a:p>
          <a:endParaRPr lang="en-US"/>
        </a:p>
      </dgm:t>
    </dgm:pt>
    <dgm:pt modelId="{43275D6C-D470-4E2E-96F8-239EECE5D634}">
      <dgm:prSet phldrT="[Text]" custT="1"/>
      <dgm:spPr/>
      <dgm:t>
        <a:bodyPr/>
        <a:lstStyle/>
        <a:p>
          <a:pPr algn="ctr"/>
          <a:r>
            <a:rPr lang="sr-Cyrl-RS" sz="2400" dirty="0" smtClean="0">
              <a:solidFill>
                <a:srgbClr val="FFFF66"/>
              </a:solidFill>
              <a:latin typeface="Calibri" panose="020F0502020204030204" pitchFamily="34" charset="0"/>
              <a:cs typeface="Calibri" panose="020F0502020204030204" pitchFamily="34" charset="0"/>
            </a:rPr>
            <a:t>Укупни приходи и примања  5.872.562.685 динара</a:t>
          </a:r>
          <a:endParaRPr lang="en-US" sz="2400" dirty="0">
            <a:solidFill>
              <a:srgbClr val="FFFF66"/>
            </a:solidFill>
            <a:latin typeface="Calibri" panose="020F0502020204030204" pitchFamily="34" charset="0"/>
            <a:cs typeface="Calibri" panose="020F0502020204030204" pitchFamily="34" charset="0"/>
          </a:endParaRPr>
        </a:p>
      </dgm:t>
    </dgm:pt>
    <dgm:pt modelId="{C3508CD6-4178-4856-A1A5-59121457A236}" type="parTrans" cxnId="{0AC9C91C-155D-46F0-9E26-33B93E5E0E08}">
      <dgm:prSet/>
      <dgm:spPr/>
      <dgm:t>
        <a:bodyPr/>
        <a:lstStyle/>
        <a:p>
          <a:pPr algn="ctr"/>
          <a:endParaRPr lang="en-US"/>
        </a:p>
      </dgm:t>
    </dgm:pt>
    <dgm:pt modelId="{5344238D-D1B6-460D-9BE4-114CABEA8131}" type="sibTrans" cxnId="{0AC9C91C-155D-46F0-9E26-33B93E5E0E08}">
      <dgm:prSet/>
      <dgm:spPr/>
      <dgm:t>
        <a:bodyPr/>
        <a:lstStyle/>
        <a:p>
          <a:pPr algn="ctr"/>
          <a:endParaRPr lang="en-US"/>
        </a:p>
      </dgm:t>
    </dgm:pt>
    <dgm:pt modelId="{DB1A1606-130D-4B45-9553-0A0B804495DF}">
      <dgm:prSet phldrT="[Text]"/>
      <dgm:spPr/>
      <dgm:t>
        <a:bodyPr/>
        <a:lstStyle/>
        <a:p>
          <a:pPr algn="ctr"/>
          <a:r>
            <a:rPr lang="sr-Cyrl-RS" dirty="0" smtClean="0"/>
            <a:t>Приходи од  пореза 2.569.812.402 динара</a:t>
          </a:r>
          <a:endParaRPr lang="en-US" dirty="0"/>
        </a:p>
      </dgm:t>
    </dgm:pt>
    <dgm:pt modelId="{E71C9696-7619-4519-B8E6-F2196E95C10E}" type="parTrans" cxnId="{8DDA3E00-731C-4A18-9115-B59AF995D68E}">
      <dgm:prSet/>
      <dgm:spPr/>
      <dgm:t>
        <a:bodyPr/>
        <a:lstStyle/>
        <a:p>
          <a:pPr algn="ctr"/>
          <a:endParaRPr lang="en-US"/>
        </a:p>
      </dgm:t>
    </dgm:pt>
    <dgm:pt modelId="{411BF947-09C5-4608-92FF-81B3B11A697B}" type="sibTrans" cxnId="{8DDA3E00-731C-4A18-9115-B59AF995D68E}">
      <dgm:prSet/>
      <dgm:spPr/>
      <dgm:t>
        <a:bodyPr/>
        <a:lstStyle/>
        <a:p>
          <a:pPr algn="ctr"/>
          <a:endParaRPr lang="en-US"/>
        </a:p>
      </dgm:t>
    </dgm:pt>
    <dgm:pt modelId="{AEA7499A-114B-4146-9776-CDD8ACEC6B39}">
      <dgm:prSet phldrT="[Text]"/>
      <dgm:spPr/>
      <dgm:t>
        <a:bodyPr/>
        <a:lstStyle/>
        <a:p>
          <a:pPr algn="ctr"/>
          <a:r>
            <a:rPr lang="sr-Cyrl-RS" dirty="0" smtClean="0"/>
            <a:t>Донације, помоћи и трансфери 137.677.803</a:t>
          </a:r>
          <a:r>
            <a:rPr lang="sr-Latn-RS" dirty="0" smtClean="0"/>
            <a:t> </a:t>
          </a:r>
          <a:r>
            <a:rPr lang="sr-Cyrl-RS" dirty="0" smtClean="0"/>
            <a:t>динара</a:t>
          </a:r>
          <a:endParaRPr lang="en-US" dirty="0"/>
        </a:p>
      </dgm:t>
    </dgm:pt>
    <dgm:pt modelId="{3756029C-568E-4504-8660-3DE9F861C604}" type="parTrans" cxnId="{72EA3587-932B-4810-997C-DB062E3570AF}">
      <dgm:prSet/>
      <dgm:spPr/>
      <dgm:t>
        <a:bodyPr/>
        <a:lstStyle/>
        <a:p>
          <a:pPr algn="ctr"/>
          <a:endParaRPr lang="en-US"/>
        </a:p>
      </dgm:t>
    </dgm:pt>
    <dgm:pt modelId="{FB33CDA3-B14A-45E1-8720-9AFFB02CF5C0}" type="sibTrans" cxnId="{72EA3587-932B-4810-997C-DB062E3570AF}">
      <dgm:prSet/>
      <dgm:spPr/>
      <dgm:t>
        <a:bodyPr/>
        <a:lstStyle/>
        <a:p>
          <a:pPr algn="ctr"/>
          <a:endParaRPr lang="en-US"/>
        </a:p>
      </dgm:t>
    </dgm:pt>
    <dgm:pt modelId="{BF71EFAE-EC9F-46E9-BD2A-1686637595DA}">
      <dgm:prSet phldrT="[Text]"/>
      <dgm:spPr/>
      <dgm:t>
        <a:bodyPr/>
        <a:lstStyle/>
        <a:p>
          <a:pPr algn="ctr"/>
          <a:r>
            <a:rPr lang="sr-Cyrl-RS" dirty="0" smtClean="0"/>
            <a:t>Други приходи 603.715.088 динара</a:t>
          </a:r>
          <a:endParaRPr lang="en-US" dirty="0"/>
        </a:p>
      </dgm:t>
    </dgm:pt>
    <dgm:pt modelId="{C16FE7E0-0CCD-40DA-AE7B-F518D75734AD}" type="parTrans" cxnId="{E91D5090-0D92-42B7-9D4F-F91AB585D7A9}">
      <dgm:prSet/>
      <dgm:spPr/>
      <dgm:t>
        <a:bodyPr/>
        <a:lstStyle/>
        <a:p>
          <a:pPr algn="ctr"/>
          <a:endParaRPr lang="en-US"/>
        </a:p>
      </dgm:t>
    </dgm:pt>
    <dgm:pt modelId="{83F53DA1-8C67-4AF5-A20A-9CEC6105D842}" type="sibTrans" cxnId="{E91D5090-0D92-42B7-9D4F-F91AB585D7A9}">
      <dgm:prSet/>
      <dgm:spPr/>
      <dgm:t>
        <a:bodyPr/>
        <a:lstStyle/>
        <a:p>
          <a:pPr algn="ctr"/>
          <a:endParaRPr lang="en-US"/>
        </a:p>
      </dgm:t>
    </dgm:pt>
    <dgm:pt modelId="{40EF3D92-C4CB-4CBC-8AED-087234C53764}">
      <dgm:prSet phldrT="[Text]"/>
      <dgm:spPr/>
      <dgm:t>
        <a:bodyPr/>
        <a:lstStyle/>
        <a:p>
          <a:pPr algn="ctr"/>
          <a:r>
            <a:rPr lang="sr-Cyrl-RS" dirty="0" err="1" smtClean="0"/>
            <a:t>Мем</a:t>
          </a:r>
          <a:r>
            <a:rPr lang="en-US" dirty="0" smtClean="0"/>
            <a:t>o</a:t>
          </a:r>
          <a:r>
            <a:rPr lang="sr-Cyrl-RS" dirty="0" err="1" smtClean="0"/>
            <a:t>рандумске</a:t>
          </a:r>
          <a:r>
            <a:rPr lang="sr-Cyrl-RS" dirty="0" smtClean="0"/>
            <a:t> ставке за </a:t>
          </a:r>
          <a:r>
            <a:rPr lang="sr-Cyrl-RS" dirty="0" err="1" smtClean="0"/>
            <a:t>рефундацију</a:t>
          </a:r>
          <a:r>
            <a:rPr lang="sr-Cyrl-RS" dirty="0" smtClean="0"/>
            <a:t> расхода  577.000 динара</a:t>
          </a:r>
          <a:endParaRPr lang="en-US" dirty="0"/>
        </a:p>
      </dgm:t>
    </dgm:pt>
    <dgm:pt modelId="{4FA9126D-361B-4DA5-854C-1DB4EE314D93}" type="parTrans" cxnId="{352C831E-5F27-4CEA-B329-F961BC5C1E53}">
      <dgm:prSet/>
      <dgm:spPr/>
      <dgm:t>
        <a:bodyPr/>
        <a:lstStyle/>
        <a:p>
          <a:pPr algn="ctr"/>
          <a:endParaRPr lang="en-US"/>
        </a:p>
      </dgm:t>
    </dgm:pt>
    <dgm:pt modelId="{DCC66F39-0032-4915-A732-5C415659FF68}" type="sibTrans" cxnId="{352C831E-5F27-4CEA-B329-F961BC5C1E53}">
      <dgm:prSet/>
      <dgm:spPr/>
      <dgm:t>
        <a:bodyPr/>
        <a:lstStyle/>
        <a:p>
          <a:pPr algn="ctr"/>
          <a:endParaRPr lang="en-US"/>
        </a:p>
      </dgm:t>
    </dgm:pt>
    <dgm:pt modelId="{920F0D4F-6C4C-4BE8-9363-F48FBF034871}">
      <dgm:prSet phldrT="[Text]"/>
      <dgm:spPr/>
      <dgm:t>
        <a:bodyPr/>
        <a:lstStyle/>
        <a:p>
          <a:pPr algn="ctr"/>
          <a:r>
            <a:rPr lang="sr-Cyrl-RS" dirty="0" smtClean="0"/>
            <a:t>Примања од продаје </a:t>
          </a:r>
          <a:r>
            <a:rPr lang="sr-Cyrl-RS" dirty="0" err="1" smtClean="0"/>
            <a:t>нефинансијске</a:t>
          </a:r>
          <a:r>
            <a:rPr lang="sr-Cyrl-RS" dirty="0" smtClean="0"/>
            <a:t> имовине  30.600.000 динара</a:t>
          </a:r>
          <a:endParaRPr lang="en-US" dirty="0"/>
        </a:p>
      </dgm:t>
    </dgm:pt>
    <dgm:pt modelId="{43AA7920-B602-4336-8E46-A663A1629DDB}" type="parTrans" cxnId="{705D8BCA-A875-424B-917F-D801608B9607}">
      <dgm:prSet/>
      <dgm:spPr/>
      <dgm:t>
        <a:bodyPr/>
        <a:lstStyle/>
        <a:p>
          <a:pPr algn="ctr"/>
          <a:endParaRPr lang="en-US"/>
        </a:p>
      </dgm:t>
    </dgm:pt>
    <dgm:pt modelId="{5F9FEDD2-AAF1-4278-94C9-B59264FA9EB9}" type="sibTrans" cxnId="{705D8BCA-A875-424B-917F-D801608B9607}">
      <dgm:prSet/>
      <dgm:spPr/>
      <dgm:t>
        <a:bodyPr/>
        <a:lstStyle/>
        <a:p>
          <a:pPr algn="ctr"/>
          <a:endParaRPr lang="en-US"/>
        </a:p>
      </dgm:t>
    </dgm:pt>
    <dgm:pt modelId="{15426A40-9AD2-4153-8230-E20BC4B11534}">
      <dgm:prSet phldrT="[Text]" custT="1"/>
      <dgm:spPr/>
      <dgm:t>
        <a:bodyPr/>
        <a:lstStyle/>
        <a:p>
          <a:pPr algn="ctr"/>
          <a:r>
            <a:rPr lang="sr-Cyrl-RS" sz="1500" dirty="0" smtClean="0"/>
            <a:t>Пренета средства из ранијих година</a:t>
          </a:r>
          <a:r>
            <a:rPr lang="sr-Latn-RS" sz="1500" dirty="0" smtClean="0"/>
            <a:t> </a:t>
          </a:r>
          <a:r>
            <a:rPr lang="sr-Cyrl-RS" sz="1500" dirty="0" smtClean="0"/>
            <a:t>2.529.680.392 динара</a:t>
          </a:r>
          <a:endParaRPr lang="en-US" sz="1500" dirty="0"/>
        </a:p>
      </dgm:t>
    </dgm:pt>
    <dgm:pt modelId="{A1307EAF-2414-4AFE-BE82-97C79333BAA9}" type="parTrans" cxnId="{09B198C8-E6EF-4BF2-B04A-98A7D3B82C52}">
      <dgm:prSet/>
      <dgm:spPr/>
      <dgm:t>
        <a:bodyPr/>
        <a:lstStyle/>
        <a:p>
          <a:pPr algn="ctr"/>
          <a:endParaRPr lang="en-US"/>
        </a:p>
      </dgm:t>
    </dgm:pt>
    <dgm:pt modelId="{869B992E-498B-4FBD-AA48-03E5171031C9}" type="sibTrans" cxnId="{09B198C8-E6EF-4BF2-B04A-98A7D3B82C52}">
      <dgm:prSet/>
      <dgm:spPr/>
      <dgm:t>
        <a:bodyPr/>
        <a:lstStyle/>
        <a:p>
          <a:pPr algn="ctr"/>
          <a:endParaRPr lang="en-US"/>
        </a:p>
      </dgm:t>
    </dgm:pt>
    <dgm:pt modelId="{11200B10-5F18-44EF-B2B9-F76F65904720}">
      <dgm:prSet/>
      <dgm:spPr/>
      <dgm:t>
        <a:bodyPr/>
        <a:lstStyle/>
        <a:p>
          <a:r>
            <a:rPr lang="sr-Cyrl-RS" dirty="0" smtClean="0"/>
            <a:t>Примања од задуживања и продаје финансијске имовине 500.000 динара</a:t>
          </a:r>
          <a:endParaRPr lang="sr-Cyrl-RS" dirty="0"/>
        </a:p>
      </dgm:t>
    </dgm:pt>
    <dgm:pt modelId="{99A8D807-EA51-4C59-883C-9CBEA6D06874}" type="parTrans" cxnId="{C896BE75-8B5F-409F-B8A8-A33CF96E7911}">
      <dgm:prSet/>
      <dgm:spPr/>
      <dgm:t>
        <a:bodyPr/>
        <a:lstStyle/>
        <a:p>
          <a:endParaRPr lang="sr-Cyrl-RS"/>
        </a:p>
      </dgm:t>
    </dgm:pt>
    <dgm:pt modelId="{B6791238-F6CC-411B-A42F-532E7091D01F}" type="sibTrans" cxnId="{C896BE75-8B5F-409F-B8A8-A33CF96E7911}">
      <dgm:prSet/>
      <dgm:spPr/>
      <dgm:t>
        <a:bodyPr/>
        <a:lstStyle/>
        <a:p>
          <a:endParaRPr lang="sr-Cyrl-RS"/>
        </a:p>
      </dgm:t>
    </dgm:pt>
    <dgm:pt modelId="{E6763EE5-8DA4-47FB-A886-915FA197CAD0}" type="pres">
      <dgm:prSet presAssocID="{691C1FF8-D24B-462D-B13F-4086A7342655}" presName="composite" presStyleCnt="0">
        <dgm:presLayoutVars>
          <dgm:chMax val="1"/>
          <dgm:dir/>
          <dgm:resizeHandles val="exact"/>
        </dgm:presLayoutVars>
      </dgm:prSet>
      <dgm:spPr/>
      <dgm:t>
        <a:bodyPr/>
        <a:lstStyle/>
        <a:p>
          <a:endParaRPr lang="sr-Cyrl-RS"/>
        </a:p>
      </dgm:t>
    </dgm:pt>
    <dgm:pt modelId="{1FB746E2-D736-4446-8093-C865FE09A112}" type="pres">
      <dgm:prSet presAssocID="{691C1FF8-D24B-462D-B13F-4086A7342655}" presName="radial" presStyleCnt="0">
        <dgm:presLayoutVars>
          <dgm:animLvl val="ctr"/>
        </dgm:presLayoutVars>
      </dgm:prSet>
      <dgm:spPr/>
      <dgm:t>
        <a:bodyPr/>
        <a:lstStyle/>
        <a:p>
          <a:endParaRPr lang="sr-Cyrl-RS"/>
        </a:p>
      </dgm:t>
    </dgm:pt>
    <dgm:pt modelId="{AFBC9C78-4E8A-498B-ACC1-DC2EFA6E3D36}" type="pres">
      <dgm:prSet presAssocID="{43275D6C-D470-4E2E-96F8-239EECE5D634}" presName="centerShape" presStyleLbl="vennNode1" presStyleIdx="0" presStyleCnt="8"/>
      <dgm:spPr/>
      <dgm:t>
        <a:bodyPr/>
        <a:lstStyle/>
        <a:p>
          <a:endParaRPr lang="sr-Cyrl-RS"/>
        </a:p>
      </dgm:t>
    </dgm:pt>
    <dgm:pt modelId="{63432802-399F-407F-AC10-7219543A0326}" type="pres">
      <dgm:prSet presAssocID="{DB1A1606-130D-4B45-9553-0A0B804495DF}" presName="node" presStyleLbl="vennNode1" presStyleIdx="1" presStyleCnt="8" custScaleX="222598" custScaleY="82637" custRadScaleRad="94965" custRadScaleInc="5466">
        <dgm:presLayoutVars>
          <dgm:bulletEnabled val="1"/>
        </dgm:presLayoutVars>
      </dgm:prSet>
      <dgm:spPr/>
      <dgm:t>
        <a:bodyPr/>
        <a:lstStyle/>
        <a:p>
          <a:endParaRPr lang="sr-Cyrl-RS"/>
        </a:p>
      </dgm:t>
    </dgm:pt>
    <dgm:pt modelId="{85B3FF07-9B3F-4744-924E-DF35D44A69C2}" type="pres">
      <dgm:prSet presAssocID="{11200B10-5F18-44EF-B2B9-F76F65904720}" presName="node" presStyleLbl="vennNode1" presStyleIdx="2" presStyleCnt="8" custScaleX="206748" custScaleY="82639" custRadScaleRad="133673" custRadScaleInc="35097">
        <dgm:presLayoutVars>
          <dgm:bulletEnabled val="1"/>
        </dgm:presLayoutVars>
      </dgm:prSet>
      <dgm:spPr/>
      <dgm:t>
        <a:bodyPr/>
        <a:lstStyle/>
        <a:p>
          <a:endParaRPr lang="sr-Cyrl-RS"/>
        </a:p>
      </dgm:t>
    </dgm:pt>
    <dgm:pt modelId="{449BFEB2-6844-4A2C-8DC2-780280CBA079}" type="pres">
      <dgm:prSet presAssocID="{AEA7499A-114B-4146-9776-CDD8ACEC6B39}" presName="node" presStyleLbl="vennNode1" presStyleIdx="3" presStyleCnt="8" custScaleX="188941" custScaleY="73015" custRadScaleRad="133041" custRadScaleInc="-8539">
        <dgm:presLayoutVars>
          <dgm:bulletEnabled val="1"/>
        </dgm:presLayoutVars>
      </dgm:prSet>
      <dgm:spPr/>
      <dgm:t>
        <a:bodyPr/>
        <a:lstStyle/>
        <a:p>
          <a:endParaRPr lang="sr-Cyrl-RS"/>
        </a:p>
      </dgm:t>
    </dgm:pt>
    <dgm:pt modelId="{9DDE88A7-5745-4E4F-A7A8-F71A4DA0D5F2}" type="pres">
      <dgm:prSet presAssocID="{BF71EFAE-EC9F-46E9-BD2A-1686637595DA}" presName="node" presStyleLbl="vennNode1" presStyleIdx="4" presStyleCnt="8" custScaleX="187358" custScaleY="80178" custRadScaleRad="113942" custRadScaleInc="-36349">
        <dgm:presLayoutVars>
          <dgm:bulletEnabled val="1"/>
        </dgm:presLayoutVars>
      </dgm:prSet>
      <dgm:spPr/>
      <dgm:t>
        <a:bodyPr/>
        <a:lstStyle/>
        <a:p>
          <a:endParaRPr lang="sr-Cyrl-RS"/>
        </a:p>
      </dgm:t>
    </dgm:pt>
    <dgm:pt modelId="{72DE4213-15E1-4436-8045-C055E8A54EDE}" type="pres">
      <dgm:prSet presAssocID="{40EF3D92-C4CB-4CBC-8AED-087234C53764}" presName="node" presStyleLbl="vennNode1" presStyleIdx="5" presStyleCnt="8" custScaleX="200239" custScaleY="80418" custRadScaleRad="113674" custRadScaleInc="41023">
        <dgm:presLayoutVars>
          <dgm:bulletEnabled val="1"/>
        </dgm:presLayoutVars>
      </dgm:prSet>
      <dgm:spPr/>
      <dgm:t>
        <a:bodyPr/>
        <a:lstStyle/>
        <a:p>
          <a:endParaRPr lang="sr-Cyrl-RS"/>
        </a:p>
      </dgm:t>
    </dgm:pt>
    <dgm:pt modelId="{91CFC9CD-FF79-40EF-A271-A8DBB0423AC2}" type="pres">
      <dgm:prSet presAssocID="{920F0D4F-6C4C-4BE8-9363-F48FBF034871}" presName="node" presStyleLbl="vennNode1" presStyleIdx="6" presStyleCnt="8" custScaleX="205760" custScaleY="67676" custRadScaleRad="142134" custRadScaleInc="15445">
        <dgm:presLayoutVars>
          <dgm:bulletEnabled val="1"/>
        </dgm:presLayoutVars>
      </dgm:prSet>
      <dgm:spPr/>
      <dgm:t>
        <a:bodyPr/>
        <a:lstStyle/>
        <a:p>
          <a:endParaRPr lang="sr-Cyrl-RS"/>
        </a:p>
      </dgm:t>
    </dgm:pt>
    <dgm:pt modelId="{FC69A2CE-A671-47B5-8CD8-544465E52E9C}" type="pres">
      <dgm:prSet presAssocID="{15426A40-9AD2-4153-8230-E20BC4B11534}" presName="node" presStyleLbl="vennNode1" presStyleIdx="7" presStyleCnt="8" custScaleX="195763" custScaleY="73187" custRadScaleRad="128376" custRadScaleInc="-26461">
        <dgm:presLayoutVars>
          <dgm:bulletEnabled val="1"/>
        </dgm:presLayoutVars>
      </dgm:prSet>
      <dgm:spPr/>
      <dgm:t>
        <a:bodyPr/>
        <a:lstStyle/>
        <a:p>
          <a:endParaRPr lang="sr-Cyrl-RS"/>
        </a:p>
      </dgm:t>
    </dgm:pt>
  </dgm:ptLst>
  <dgm:cxnLst>
    <dgm:cxn modelId="{5B0DAE24-3B48-4D2A-B97F-AB9026BA1C35}" type="presOf" srcId="{920F0D4F-6C4C-4BE8-9363-F48FBF034871}" destId="{91CFC9CD-FF79-40EF-A271-A8DBB0423AC2}" srcOrd="0" destOrd="0" presId="urn:microsoft.com/office/officeart/2005/8/layout/radial3"/>
    <dgm:cxn modelId="{53D15AB6-193C-4A83-9D68-852E2C590572}" type="presOf" srcId="{11200B10-5F18-44EF-B2B9-F76F65904720}" destId="{85B3FF07-9B3F-4744-924E-DF35D44A69C2}" srcOrd="0" destOrd="0" presId="urn:microsoft.com/office/officeart/2005/8/layout/radial3"/>
    <dgm:cxn modelId="{705D8BCA-A875-424B-917F-D801608B9607}" srcId="{43275D6C-D470-4E2E-96F8-239EECE5D634}" destId="{920F0D4F-6C4C-4BE8-9363-F48FBF034871}" srcOrd="5" destOrd="0" parTransId="{43AA7920-B602-4336-8E46-A663A1629DDB}" sibTransId="{5F9FEDD2-AAF1-4278-94C9-B59264FA9EB9}"/>
    <dgm:cxn modelId="{0AC9C91C-155D-46F0-9E26-33B93E5E0E08}" srcId="{691C1FF8-D24B-462D-B13F-4086A7342655}" destId="{43275D6C-D470-4E2E-96F8-239EECE5D634}" srcOrd="0" destOrd="0" parTransId="{C3508CD6-4178-4856-A1A5-59121457A236}" sibTransId="{5344238D-D1B6-460D-9BE4-114CABEA8131}"/>
    <dgm:cxn modelId="{8DDA3E00-731C-4A18-9115-B59AF995D68E}" srcId="{43275D6C-D470-4E2E-96F8-239EECE5D634}" destId="{DB1A1606-130D-4B45-9553-0A0B804495DF}" srcOrd="0" destOrd="0" parTransId="{E71C9696-7619-4519-B8E6-F2196E95C10E}" sibTransId="{411BF947-09C5-4608-92FF-81B3B11A697B}"/>
    <dgm:cxn modelId="{72EA3587-932B-4810-997C-DB062E3570AF}" srcId="{43275D6C-D470-4E2E-96F8-239EECE5D634}" destId="{AEA7499A-114B-4146-9776-CDD8ACEC6B39}" srcOrd="2" destOrd="0" parTransId="{3756029C-568E-4504-8660-3DE9F861C604}" sibTransId="{FB33CDA3-B14A-45E1-8720-9AFFB02CF5C0}"/>
    <dgm:cxn modelId="{B87B5A62-911B-42CA-8AC2-B2D1D888D334}" type="presOf" srcId="{43275D6C-D470-4E2E-96F8-239EECE5D634}" destId="{AFBC9C78-4E8A-498B-ACC1-DC2EFA6E3D36}" srcOrd="0" destOrd="0" presId="urn:microsoft.com/office/officeart/2005/8/layout/radial3"/>
    <dgm:cxn modelId="{09B198C8-E6EF-4BF2-B04A-98A7D3B82C52}" srcId="{43275D6C-D470-4E2E-96F8-239EECE5D634}" destId="{15426A40-9AD2-4153-8230-E20BC4B11534}" srcOrd="6" destOrd="0" parTransId="{A1307EAF-2414-4AFE-BE82-97C79333BAA9}" sibTransId="{869B992E-498B-4FBD-AA48-03E5171031C9}"/>
    <dgm:cxn modelId="{98F3D453-4941-4ECF-BC67-6E4D0990DAAE}" type="presOf" srcId="{AEA7499A-114B-4146-9776-CDD8ACEC6B39}" destId="{449BFEB2-6844-4A2C-8DC2-780280CBA079}" srcOrd="0" destOrd="0" presId="urn:microsoft.com/office/officeart/2005/8/layout/radial3"/>
    <dgm:cxn modelId="{E8DF1FE3-0D4B-4BEB-B640-A48FD8D3DFB2}" type="presOf" srcId="{DB1A1606-130D-4B45-9553-0A0B804495DF}" destId="{63432802-399F-407F-AC10-7219543A0326}" srcOrd="0" destOrd="0" presId="urn:microsoft.com/office/officeart/2005/8/layout/radial3"/>
    <dgm:cxn modelId="{C896BE75-8B5F-409F-B8A8-A33CF96E7911}" srcId="{43275D6C-D470-4E2E-96F8-239EECE5D634}" destId="{11200B10-5F18-44EF-B2B9-F76F65904720}" srcOrd="1" destOrd="0" parTransId="{99A8D807-EA51-4C59-883C-9CBEA6D06874}" sibTransId="{B6791238-F6CC-411B-A42F-532E7091D01F}"/>
    <dgm:cxn modelId="{D7F799D2-0375-4E02-8647-BFAB5F12BC81}" type="presOf" srcId="{BF71EFAE-EC9F-46E9-BD2A-1686637595DA}" destId="{9DDE88A7-5745-4E4F-A7A8-F71A4DA0D5F2}" srcOrd="0" destOrd="0" presId="urn:microsoft.com/office/officeart/2005/8/layout/radial3"/>
    <dgm:cxn modelId="{C96B2985-C471-47CA-83E0-595107FCCB67}" type="presOf" srcId="{15426A40-9AD2-4153-8230-E20BC4B11534}" destId="{FC69A2CE-A671-47B5-8CD8-544465E52E9C}" srcOrd="0" destOrd="0" presId="urn:microsoft.com/office/officeart/2005/8/layout/radial3"/>
    <dgm:cxn modelId="{564D1DD7-5598-4132-9FEB-CAF3CF7F037E}" type="presOf" srcId="{40EF3D92-C4CB-4CBC-8AED-087234C53764}" destId="{72DE4213-15E1-4436-8045-C055E8A54EDE}" srcOrd="0" destOrd="0" presId="urn:microsoft.com/office/officeart/2005/8/layout/radial3"/>
    <dgm:cxn modelId="{352C831E-5F27-4CEA-B329-F961BC5C1E53}" srcId="{43275D6C-D470-4E2E-96F8-239EECE5D634}" destId="{40EF3D92-C4CB-4CBC-8AED-087234C53764}" srcOrd="4" destOrd="0" parTransId="{4FA9126D-361B-4DA5-854C-1DB4EE314D93}" sibTransId="{DCC66F39-0032-4915-A732-5C415659FF68}"/>
    <dgm:cxn modelId="{A4606912-DB46-41FD-B386-C9FC623AF144}" type="presOf" srcId="{691C1FF8-D24B-462D-B13F-4086A7342655}" destId="{E6763EE5-8DA4-47FB-A886-915FA197CAD0}" srcOrd="0" destOrd="0" presId="urn:microsoft.com/office/officeart/2005/8/layout/radial3"/>
    <dgm:cxn modelId="{E91D5090-0D92-42B7-9D4F-F91AB585D7A9}" srcId="{43275D6C-D470-4E2E-96F8-239EECE5D634}" destId="{BF71EFAE-EC9F-46E9-BD2A-1686637595DA}" srcOrd="3" destOrd="0" parTransId="{C16FE7E0-0CCD-40DA-AE7B-F518D75734AD}" sibTransId="{83F53DA1-8C67-4AF5-A20A-9CEC6105D842}"/>
    <dgm:cxn modelId="{F086AC0E-3D84-4C76-8F7F-F523F9CDBD70}" type="presParOf" srcId="{E6763EE5-8DA4-47FB-A886-915FA197CAD0}" destId="{1FB746E2-D736-4446-8093-C865FE09A112}" srcOrd="0" destOrd="0" presId="urn:microsoft.com/office/officeart/2005/8/layout/radial3"/>
    <dgm:cxn modelId="{A0DFD386-56EA-43AD-9DC1-9173550B8D5C}" type="presParOf" srcId="{1FB746E2-D736-4446-8093-C865FE09A112}" destId="{AFBC9C78-4E8A-498B-ACC1-DC2EFA6E3D36}" srcOrd="0" destOrd="0" presId="urn:microsoft.com/office/officeart/2005/8/layout/radial3"/>
    <dgm:cxn modelId="{C6764CF8-63DC-46D5-A00C-B89447922C5B}" type="presParOf" srcId="{1FB746E2-D736-4446-8093-C865FE09A112}" destId="{63432802-399F-407F-AC10-7219543A0326}" srcOrd="1" destOrd="0" presId="urn:microsoft.com/office/officeart/2005/8/layout/radial3"/>
    <dgm:cxn modelId="{90F5E554-4082-422F-8281-75B171BAE37E}" type="presParOf" srcId="{1FB746E2-D736-4446-8093-C865FE09A112}" destId="{85B3FF07-9B3F-4744-924E-DF35D44A69C2}" srcOrd="2" destOrd="0" presId="urn:microsoft.com/office/officeart/2005/8/layout/radial3"/>
    <dgm:cxn modelId="{948AA665-3F3C-4BA7-BAB3-37B883130403}" type="presParOf" srcId="{1FB746E2-D736-4446-8093-C865FE09A112}" destId="{449BFEB2-6844-4A2C-8DC2-780280CBA079}" srcOrd="3" destOrd="0" presId="urn:microsoft.com/office/officeart/2005/8/layout/radial3"/>
    <dgm:cxn modelId="{3ABC7040-0A3C-4E43-AFA7-065B4BDBF3AA}" type="presParOf" srcId="{1FB746E2-D736-4446-8093-C865FE09A112}" destId="{9DDE88A7-5745-4E4F-A7A8-F71A4DA0D5F2}" srcOrd="4" destOrd="0" presId="urn:microsoft.com/office/officeart/2005/8/layout/radial3"/>
    <dgm:cxn modelId="{8D267468-07DD-4154-B1E9-0B88EBDE50B2}" type="presParOf" srcId="{1FB746E2-D736-4446-8093-C865FE09A112}" destId="{72DE4213-15E1-4436-8045-C055E8A54EDE}" srcOrd="5" destOrd="0" presId="urn:microsoft.com/office/officeart/2005/8/layout/radial3"/>
    <dgm:cxn modelId="{A9058956-1F7C-4406-9D38-CD3AE281C4AC}" type="presParOf" srcId="{1FB746E2-D736-4446-8093-C865FE09A112}" destId="{91CFC9CD-FF79-40EF-A271-A8DBB0423AC2}" srcOrd="6" destOrd="0" presId="urn:microsoft.com/office/officeart/2005/8/layout/radial3"/>
    <dgm:cxn modelId="{D2088625-51FA-4A1D-BE8B-DD86A1ED68F1}" type="presParOf" srcId="{1FB746E2-D736-4446-8093-C865FE09A112}" destId="{FC69A2CE-A671-47B5-8CD8-544465E52E9C}"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Cyrl-RS" b="1" dirty="0">
              <a:solidFill>
                <a:schemeClr val="accent2">
                  <a:lumMod val="50000"/>
                </a:schemeClr>
              </a:solidFill>
            </a:rPr>
            <a:t>Расходи за запослене</a:t>
          </a:r>
          <a:endParaRPr lang="en-US" b="1" dirty="0">
            <a:solidFill>
              <a:schemeClr val="accent2">
                <a:lumMod val="50000"/>
              </a:schemeClr>
            </a:solidFill>
          </a:endParaRP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C59EE2"/>
        </a:solidFill>
      </dgm:spPr>
      <dgm:t>
        <a:bodyPr/>
        <a:lstStyle/>
        <a:p>
          <a:r>
            <a:rPr lang="sr-Cyrl-RS" sz="1400" b="1" dirty="0">
              <a:solidFill>
                <a:schemeClr val="accent2">
                  <a:lumMod val="50000"/>
                </a:schemeClr>
              </a:solidFill>
            </a:rPr>
            <a:t>Расходи за запослене </a:t>
          </a:r>
          <a:r>
            <a:rPr lang="sr-Cyrl-RS" sz="1400" dirty="0">
              <a:solidFill>
                <a:schemeClr val="accent2">
                  <a:lumMod val="50000"/>
                </a:schemeClr>
              </a:solidFill>
            </a:rPr>
            <a:t>представљају све трошкове за запослене, како у управи тако и код буџетских корисника</a:t>
          </a:r>
          <a:endParaRPr lang="en-US" sz="1400" dirty="0">
            <a:solidFill>
              <a:schemeClr val="accent2">
                <a:lumMod val="50000"/>
              </a:schemeClr>
            </a:solidFill>
          </a:endParaRP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r>
            <a:rPr lang="sr-Cyrl-RS" b="1" dirty="0">
              <a:solidFill>
                <a:schemeClr val="accent2">
                  <a:lumMod val="50000"/>
                </a:schemeClr>
              </a:solidFill>
            </a:rPr>
            <a:t>Коришћење роба и услуга </a:t>
          </a:r>
          <a:endParaRPr lang="en-US" dirty="0">
            <a:solidFill>
              <a:schemeClr val="accent2">
                <a:lumMod val="50000"/>
              </a:schemeClr>
            </a:solidFill>
          </a:endParaRP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chemeClr val="accent4">
            <a:lumMod val="60000"/>
            <a:lumOff val="40000"/>
          </a:schemeClr>
        </a:solidFill>
      </dgm:spPr>
      <dgm:t>
        <a:bodyPr/>
        <a:lstStyle/>
        <a:p>
          <a:pPr algn="just"/>
          <a:r>
            <a:rPr lang="sr-Cyrl-RS" sz="1400" b="1" dirty="0">
              <a:solidFill>
                <a:schemeClr val="accent2">
                  <a:lumMod val="50000"/>
                </a:schemeClr>
              </a:solidFill>
            </a:rPr>
            <a:t>Коришћење роба и услуга </a:t>
          </a:r>
          <a:r>
            <a:rPr lang="sr-Cyrl-RS" sz="1400" dirty="0">
              <a:solidFill>
                <a:schemeClr val="accent2">
                  <a:lumMod val="50000"/>
                </a:schemeClr>
              </a:solidFill>
            </a:rPr>
            <a:t>обухватају сталне трошкове, путне трошкове, услуге по уговору, специјализоване услуге, трошкове материјала и текуће поправке и </a:t>
          </a:r>
          <a:r>
            <a:rPr lang="sr-Cyrl-RS" sz="1400" dirty="0" smtClean="0">
              <a:solidFill>
                <a:schemeClr val="accent2">
                  <a:lumMod val="50000"/>
                </a:schemeClr>
              </a:solidFill>
            </a:rPr>
            <a:t>одржавање</a:t>
          </a:r>
          <a:endParaRPr lang="en-US" sz="1400" dirty="0">
            <a:solidFill>
              <a:schemeClr val="accent2">
                <a:lumMod val="50000"/>
              </a:schemeClr>
            </a:solidFill>
          </a:endParaRP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Cyrl-RS" b="1" dirty="0">
              <a:solidFill>
                <a:schemeClr val="accent2">
                  <a:lumMod val="50000"/>
                </a:schemeClr>
              </a:solidFill>
            </a:rPr>
            <a:t>Дотације и трансфери</a:t>
          </a:r>
          <a:endParaRPr lang="en-US" b="1" dirty="0">
            <a:solidFill>
              <a:schemeClr val="accent2">
                <a:lumMod val="50000"/>
              </a:schemeClr>
            </a:solidFill>
          </a:endParaRP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85B6EB"/>
        </a:solidFill>
      </dgm:spPr>
      <dgm:t>
        <a:bodyPr/>
        <a:lstStyle/>
        <a:p>
          <a:pPr algn="just"/>
          <a:r>
            <a:rPr lang="sr-Cyrl-RS" sz="1400" b="1" dirty="0">
              <a:solidFill>
                <a:schemeClr val="accent2">
                  <a:lumMod val="50000"/>
                </a:schemeClr>
              </a:solidFill>
            </a:rPr>
            <a:t>Дотације и трансфери </a:t>
          </a:r>
          <a:r>
            <a:rPr lang="sr-Cyrl-RS" sz="1400" dirty="0">
              <a:solidFill>
                <a:schemeClr val="accent2">
                  <a:lumMod val="50000"/>
                </a:schemeClr>
              </a:solidFill>
            </a:rPr>
            <a:t>су трошкови које локална самоуправа </a:t>
          </a:r>
          <a:r>
            <a:rPr lang="ru-RU" sz="1400" dirty="0">
              <a:solidFill>
                <a:schemeClr val="accent2">
                  <a:lumMod val="50000"/>
                </a:schemeClr>
              </a:solidFill>
            </a:rPr>
            <a:t>има за исплату институцијама које су у примарној надлежности централног/покрајинског нивоа</a:t>
          </a:r>
          <a:r>
            <a:rPr lang="sr-Cyrl-RS" sz="1400" dirty="0">
              <a:solidFill>
                <a:schemeClr val="accent2">
                  <a:lumMod val="50000"/>
                </a:schemeClr>
              </a:solidFill>
            </a:rPr>
            <a:t> као што су школе, центар за социјални рад, дом </a:t>
          </a:r>
          <a:r>
            <a:rPr lang="sr-Cyrl-RS" sz="1400" dirty="0" smtClean="0">
              <a:solidFill>
                <a:schemeClr val="accent2">
                  <a:lumMod val="50000"/>
                </a:schemeClr>
              </a:solidFill>
            </a:rPr>
            <a:t>здравља</a:t>
          </a:r>
          <a:endParaRPr lang="en-US" sz="1400" dirty="0">
            <a:solidFill>
              <a:schemeClr val="accent2">
                <a:lumMod val="50000"/>
              </a:schemeClr>
            </a:solidFill>
          </a:endParaRP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Cyrl-RS" b="1" dirty="0">
              <a:solidFill>
                <a:schemeClr val="accent2">
                  <a:lumMod val="50000"/>
                </a:schemeClr>
              </a:solidFill>
            </a:rPr>
            <a:t>Остали расходи</a:t>
          </a:r>
          <a:endParaRPr lang="en-US" b="1" dirty="0">
            <a:solidFill>
              <a:schemeClr val="accent2">
                <a:lumMod val="50000"/>
              </a:schemeClr>
            </a:solidFill>
          </a:endParaRP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chemeClr val="accent6">
            <a:lumMod val="60000"/>
            <a:lumOff val="40000"/>
          </a:schemeClr>
        </a:solidFill>
      </dgm:spPr>
      <dgm:t>
        <a:bodyPr/>
        <a:lstStyle/>
        <a:p>
          <a:pPr algn="just"/>
          <a:r>
            <a:rPr lang="sr-Cyrl-RS" sz="1400" b="1" dirty="0">
              <a:solidFill>
                <a:schemeClr val="accent2">
                  <a:lumMod val="50000"/>
                </a:schemeClr>
              </a:solidFill>
            </a:rPr>
            <a:t>Остали расходи </a:t>
          </a:r>
          <a:r>
            <a:rPr lang="sr-Cyrl-RS" sz="1400" dirty="0">
              <a:solidFill>
                <a:schemeClr val="accent2">
                  <a:lumMod val="50000"/>
                </a:schemeClr>
              </a:solidFill>
            </a:rPr>
            <a:t>обухватају дотације невладиним организацијама, порезе, таксе, новчане </a:t>
          </a:r>
          <a:r>
            <a:rPr lang="sr-Cyrl-RS" sz="1400" dirty="0" smtClean="0">
              <a:solidFill>
                <a:schemeClr val="accent2">
                  <a:lumMod val="50000"/>
                </a:schemeClr>
              </a:solidFill>
            </a:rPr>
            <a:t>казне</a:t>
          </a:r>
          <a:endParaRPr lang="en-US" sz="1400" dirty="0">
            <a:solidFill>
              <a:schemeClr val="accent2">
                <a:lumMod val="5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4B4A2A45-FFA7-47F5-A99D-A2DFD7698107}">
      <dgm:prSet phldrT="[Text]" custT="1"/>
      <dgm:spPr>
        <a:solidFill>
          <a:schemeClr val="accent5">
            <a:lumMod val="60000"/>
            <a:lumOff val="40000"/>
          </a:schemeClr>
        </a:solidFill>
      </dgm:spPr>
      <dgm:t>
        <a:bodyPr/>
        <a:lstStyle/>
        <a:p>
          <a:pPr algn="just"/>
          <a:r>
            <a:rPr lang="ru-RU" sz="1400" b="1" dirty="0">
              <a:solidFill>
                <a:schemeClr val="accent2">
                  <a:lumMod val="50000"/>
                </a:schemeClr>
              </a:solidFill>
            </a:rPr>
            <a:t>Субвенције</a:t>
          </a:r>
          <a:r>
            <a:rPr lang="ru-RU" sz="1400" dirty="0">
              <a:solidFill>
                <a:schemeClr val="accent2">
                  <a:lumMod val="50000"/>
                </a:schemeClr>
              </a:solidFill>
            </a:rPr>
            <a:t> сe одобравају за функционисање међумесног превоза и  пољопривредним </a:t>
          </a:r>
          <a:r>
            <a:rPr lang="ru-RU" sz="1400" dirty="0" smtClean="0">
              <a:solidFill>
                <a:schemeClr val="accent2">
                  <a:lumMod val="50000"/>
                </a:schemeClr>
              </a:solidFill>
            </a:rPr>
            <a:t>произвођачима</a:t>
          </a:r>
          <a:endParaRPr lang="en-US" sz="1400" dirty="0">
            <a:solidFill>
              <a:schemeClr val="accent2">
                <a:lumMod val="50000"/>
              </a:schemeClr>
            </a:solidFill>
          </a:endParaRPr>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Cyrl-RS" b="1" dirty="0">
              <a:solidFill>
                <a:schemeClr val="accent2">
                  <a:lumMod val="50000"/>
                </a:schemeClr>
              </a:solidFill>
            </a:rPr>
            <a:t>Социјална заштита</a:t>
          </a:r>
          <a:endParaRPr lang="en-US" b="1" dirty="0">
            <a:solidFill>
              <a:schemeClr val="accent2">
                <a:lumMod val="50000"/>
              </a:schemeClr>
            </a:solidFill>
          </a:endParaRP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2">
            <a:lumMod val="60000"/>
            <a:lumOff val="40000"/>
          </a:schemeClr>
        </a:solidFill>
      </dgm:spPr>
      <dgm:t>
        <a:bodyPr/>
        <a:lstStyle/>
        <a:p>
          <a:pPr algn="just"/>
          <a:r>
            <a:rPr lang="sr-Cyrl-RS" sz="1400" b="1" dirty="0">
              <a:solidFill>
                <a:schemeClr val="accent2">
                  <a:lumMod val="50000"/>
                </a:schemeClr>
              </a:solidFill>
            </a:rPr>
            <a:t>Социјална заштита </a:t>
          </a:r>
          <a:r>
            <a:rPr lang="sr-Cyrl-RS" sz="1400" dirty="0">
              <a:solidFill>
                <a:schemeClr val="accent2">
                  <a:lumMod val="50000"/>
                </a:schemeClr>
              </a:solidFill>
            </a:rPr>
            <a:t>обухвата све трошкове исплате социјалне помоћи за различите категорије </a:t>
          </a:r>
          <a:r>
            <a:rPr lang="sr-Cyrl-RS" sz="1400" dirty="0" smtClean="0">
              <a:solidFill>
                <a:schemeClr val="accent2">
                  <a:lumMod val="50000"/>
                </a:schemeClr>
              </a:solidFill>
            </a:rPr>
            <a:t>грађана</a:t>
          </a:r>
          <a:endParaRPr lang="en-US" sz="1400" dirty="0">
            <a:solidFill>
              <a:schemeClr val="accent2">
                <a:lumMod val="50000"/>
              </a:schemeClr>
            </a:solidFill>
          </a:endParaRP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48096665-F98A-4372-9642-AA104F5D458A}">
      <dgm:prSet phldrT="[Text]"/>
      <dgm:spPr/>
      <dgm:t>
        <a:bodyPr/>
        <a:lstStyle/>
        <a:p>
          <a:r>
            <a:rPr lang="sr-Cyrl-RS" b="1" dirty="0">
              <a:solidFill>
                <a:schemeClr val="accent2">
                  <a:lumMod val="50000"/>
                </a:schemeClr>
              </a:solidFill>
            </a:rPr>
            <a:t>Буџетска резерва</a:t>
          </a:r>
          <a:endParaRPr lang="en-US" b="1" dirty="0">
            <a:solidFill>
              <a:schemeClr val="accent2">
                <a:lumMod val="50000"/>
              </a:schemeClr>
            </a:solidFill>
          </a:endParaRPr>
        </a:p>
      </dgm:t>
    </dgm:pt>
    <dgm:pt modelId="{AFDDD8A6-A5D8-4980-A3AD-3612739BB0D6}" type="parTrans" cxnId="{FF60118A-5412-436E-B845-69CD79E57C83}">
      <dgm:prSet/>
      <dgm:spPr/>
      <dgm:t>
        <a:bodyPr/>
        <a:lstStyle/>
        <a:p>
          <a:endParaRPr lang="en-US"/>
        </a:p>
      </dgm:t>
    </dgm:pt>
    <dgm:pt modelId="{5FC22904-D7CC-4648-88EC-995516A10DB1}" type="sibTrans" cxnId="{FF60118A-5412-436E-B845-69CD79E57C83}">
      <dgm:prSet/>
      <dgm:spPr/>
      <dgm:t>
        <a:bodyPr/>
        <a:lstStyle/>
        <a:p>
          <a:endParaRPr lang="en-US"/>
        </a:p>
      </dgm:t>
    </dgm:pt>
    <dgm:pt modelId="{97F877CB-9B8D-43D2-81EC-7EBF25320968}">
      <dgm:prSet phldrT="[Text]"/>
      <dgm:spPr>
        <a:solidFill>
          <a:schemeClr val="accent4">
            <a:lumMod val="40000"/>
            <a:lumOff val="60000"/>
          </a:schemeClr>
        </a:solidFill>
      </dgm:spPr>
      <dgm:t>
        <a:bodyPr/>
        <a:lstStyle/>
        <a:p>
          <a:pPr algn="just"/>
          <a:r>
            <a:rPr lang="sr-Cyrl-RS" b="1" dirty="0">
              <a:solidFill>
                <a:schemeClr val="accent2">
                  <a:lumMod val="50000"/>
                </a:schemeClr>
              </a:solidFill>
            </a:rPr>
            <a:t>Буџетска резерва </a:t>
          </a:r>
          <a:r>
            <a:rPr lang="sr-Cyrl-RS" dirty="0">
              <a:solidFill>
                <a:schemeClr val="accent2">
                  <a:lumMod val="50000"/>
                </a:schemeClr>
              </a:solidFill>
            </a:rPr>
            <a:t>представља новац који се користи за непланиране или недовољно планиране сврхе, као и у случају ванредних </a:t>
          </a:r>
          <a:r>
            <a:rPr lang="sr-Cyrl-RS" dirty="0" smtClean="0">
              <a:solidFill>
                <a:schemeClr val="accent2">
                  <a:lumMod val="50000"/>
                </a:schemeClr>
              </a:solidFill>
            </a:rPr>
            <a:t>околности</a:t>
          </a:r>
          <a:endParaRPr lang="en-US" dirty="0">
            <a:solidFill>
              <a:schemeClr val="accent2">
                <a:lumMod val="50000"/>
              </a:schemeClr>
            </a:solidFill>
          </a:endParaRPr>
        </a:p>
      </dgm:t>
    </dgm:pt>
    <dgm:pt modelId="{B1A118C8-65C5-4505-9861-C15DF46DDE40}" type="parTrans" cxnId="{C2060C01-AE6C-49A2-9E7C-10136D57EE22}">
      <dgm:prSet/>
      <dgm:spPr/>
      <dgm:t>
        <a:bodyPr/>
        <a:lstStyle/>
        <a:p>
          <a:endParaRPr lang="en-US"/>
        </a:p>
      </dgm:t>
    </dgm:pt>
    <dgm:pt modelId="{85A9A230-CB7F-4D0E-AEAE-CC533D1E4637}" type="sibTrans" cxnId="{C2060C01-AE6C-49A2-9E7C-10136D57EE22}">
      <dgm:prSet/>
      <dgm:spPr/>
      <dgm:t>
        <a:bodyPr/>
        <a:lstStyle/>
        <a:p>
          <a:endParaRPr lang="en-US"/>
        </a:p>
      </dgm:t>
    </dgm:pt>
    <dgm:pt modelId="{1BF4645B-0E25-4982-8755-C468FC62C39C}">
      <dgm:prSet phldrT="[Text]"/>
      <dgm:spPr/>
      <dgm:t>
        <a:bodyPr/>
        <a:lstStyle/>
        <a:p>
          <a:r>
            <a:rPr lang="sr-Cyrl-RS" b="1" dirty="0">
              <a:solidFill>
                <a:schemeClr val="accent2">
                  <a:lumMod val="50000"/>
                </a:schemeClr>
              </a:solidFill>
            </a:rPr>
            <a:t>Капитални издаци</a:t>
          </a:r>
          <a:endParaRPr lang="en-US" b="1" dirty="0">
            <a:solidFill>
              <a:schemeClr val="accent2">
                <a:lumMod val="50000"/>
              </a:schemeClr>
            </a:solidFill>
          </a:endParaRPr>
        </a:p>
      </dgm:t>
    </dgm:pt>
    <dgm:pt modelId="{C1391573-84AC-4A5F-9872-896027FCD9E0}" type="parTrans" cxnId="{0B3FDED6-0041-4BD1-9A6E-DBDB5E3BB9B4}">
      <dgm:prSet/>
      <dgm:spPr/>
      <dgm:t>
        <a:bodyPr/>
        <a:lstStyle/>
        <a:p>
          <a:endParaRPr lang="en-US"/>
        </a:p>
      </dgm:t>
    </dgm:pt>
    <dgm:pt modelId="{EAAC9105-FD12-40C6-84F5-2CAFAE74C666}" type="sibTrans" cxnId="{0B3FDED6-0041-4BD1-9A6E-DBDB5E3BB9B4}">
      <dgm:prSet/>
      <dgm:spPr/>
      <dgm:t>
        <a:bodyPr/>
        <a:lstStyle/>
        <a:p>
          <a:endParaRPr lang="en-US"/>
        </a:p>
      </dgm:t>
    </dgm:pt>
    <dgm:pt modelId="{423C6F79-8640-4D5E-8F7E-2B463BCF528C}">
      <dgm:prSet phldrT="[Text]"/>
      <dgm:spPr>
        <a:solidFill>
          <a:schemeClr val="accent1">
            <a:lumMod val="60000"/>
            <a:lumOff val="40000"/>
          </a:schemeClr>
        </a:solidFill>
      </dgm:spPr>
      <dgm:t>
        <a:bodyPr/>
        <a:lstStyle/>
        <a:p>
          <a:pPr algn="just"/>
          <a:r>
            <a:rPr lang="sr-Cyrl-RS" b="1" dirty="0">
              <a:solidFill>
                <a:schemeClr val="accent2">
                  <a:lumMod val="50000"/>
                </a:schemeClr>
              </a:solidFill>
            </a:rPr>
            <a:t>Капитални издаци </a:t>
          </a:r>
          <a:r>
            <a:rPr lang="sr-Cyrl-RS" dirty="0">
              <a:solidFill>
                <a:schemeClr val="accent2">
                  <a:lumMod val="50000"/>
                </a:schemeClr>
              </a:solidFill>
            </a:rPr>
            <a:t>су трошкови за изградњу нових, или инвестиционо одржавање постојећих објеката, набавку опреме, машина земљишта и </a:t>
          </a:r>
          <a:r>
            <a:rPr lang="sr-Cyrl-RS" dirty="0" smtClean="0">
              <a:solidFill>
                <a:schemeClr val="accent2">
                  <a:lumMod val="50000"/>
                </a:schemeClr>
              </a:solidFill>
            </a:rPr>
            <a:t>слично</a:t>
          </a:r>
          <a:endParaRPr lang="en-US" dirty="0">
            <a:solidFill>
              <a:schemeClr val="accent2">
                <a:lumMod val="50000"/>
              </a:schemeClr>
            </a:solidFill>
          </a:endParaRPr>
        </a:p>
      </dgm:t>
    </dgm:pt>
    <dgm:pt modelId="{491E2BD3-8551-49F0-919A-AB73427DE405}" type="parTrans" cxnId="{D51F2C8A-AB76-4B34-9AF8-3FA9A4DB4238}">
      <dgm:prSet/>
      <dgm:spPr/>
      <dgm:t>
        <a:bodyPr/>
        <a:lstStyle/>
        <a:p>
          <a:endParaRPr lang="en-US"/>
        </a:p>
      </dgm:t>
    </dgm:pt>
    <dgm:pt modelId="{BC9BB851-E04E-4BC3-8DA9-DF824BEE6D0D}" type="sibTrans" cxnId="{D51F2C8A-AB76-4B34-9AF8-3FA9A4DB4238}">
      <dgm:prSet/>
      <dgm:spPr/>
      <dgm:t>
        <a:bodyPr/>
        <a:lstStyle/>
        <a:p>
          <a:endParaRPr lang="en-US"/>
        </a:p>
      </dgm:t>
    </dgm:pt>
    <dgm:pt modelId="{26EF48C7-6381-4355-B03F-DD441AE957C7}">
      <dgm:prSet phldrT="[Text]"/>
      <dgm:spPr/>
      <dgm:t>
        <a:bodyPr/>
        <a:lstStyle/>
        <a:p>
          <a:r>
            <a:rPr lang="sr-Cyrl-RS" b="1" dirty="0">
              <a:solidFill>
                <a:schemeClr val="accent2">
                  <a:lumMod val="50000"/>
                </a:schemeClr>
              </a:solidFill>
            </a:rPr>
            <a:t>Субвенције</a:t>
          </a:r>
          <a:endParaRPr lang="en-US" b="1" dirty="0">
            <a:solidFill>
              <a:schemeClr val="accent2">
                <a:lumMod val="50000"/>
              </a:schemeClr>
            </a:solidFill>
          </a:endParaRPr>
        </a:p>
      </dgm:t>
    </dgm:pt>
    <dgm:pt modelId="{7F59AFA8-97ED-43F0-BB10-8E36A7F9F28C}" type="sibTrans" cxnId="{C002A477-0333-4E42-A591-A476378A7B14}">
      <dgm:prSet/>
      <dgm:spPr/>
      <dgm:t>
        <a:bodyPr/>
        <a:lstStyle/>
        <a:p>
          <a:endParaRPr lang="en-US"/>
        </a:p>
      </dgm:t>
    </dgm:pt>
    <dgm:pt modelId="{18A23F74-72B2-47CE-8CFA-63637C44E493}" type="parTrans" cxnId="{C002A477-0333-4E42-A591-A476378A7B1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t>
        <a:bodyPr/>
        <a:lstStyle/>
        <a:p>
          <a:endParaRPr lang="sr-Cyrl-RS"/>
        </a:p>
      </dgm:t>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8">
        <dgm:presLayoutVars>
          <dgm:chMax val="1"/>
          <dgm:bulletEnabled val="1"/>
        </dgm:presLayoutVars>
      </dgm:prSet>
      <dgm:spPr/>
      <dgm:t>
        <a:bodyPr/>
        <a:lstStyle/>
        <a:p>
          <a:endParaRPr lang="sr-Cyrl-RS"/>
        </a:p>
      </dgm:t>
    </dgm:pt>
    <dgm:pt modelId="{02385D1D-92EB-445D-B736-940004751C79}" type="pres">
      <dgm:prSet presAssocID="{0C844461-76DE-4FEA-A87D-23440AD6FC2E}" presName="bracket" presStyleLbl="parChTrans1D1" presStyleIdx="0" presStyleCnt="8"/>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8" custLinFactNeighborX="-23482" custLinFactNeighborY="1254">
        <dgm:presLayoutVars>
          <dgm:bulletEnabled val="1"/>
        </dgm:presLayoutVars>
      </dgm:prSet>
      <dgm:spPr/>
      <dgm:t>
        <a:bodyPr/>
        <a:lstStyle/>
        <a:p>
          <a:endParaRPr lang="sr-Cyrl-RS"/>
        </a:p>
      </dgm:t>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8">
        <dgm:presLayoutVars>
          <dgm:chMax val="1"/>
          <dgm:bulletEnabled val="1"/>
        </dgm:presLayoutVars>
      </dgm:prSet>
      <dgm:spPr/>
      <dgm:t>
        <a:bodyPr/>
        <a:lstStyle/>
        <a:p>
          <a:endParaRPr lang="sr-Cyrl-RS"/>
        </a:p>
      </dgm:t>
    </dgm:pt>
    <dgm:pt modelId="{0E930D30-96BC-4D43-B65A-EE88C46DBE48}" type="pres">
      <dgm:prSet presAssocID="{E1B79EE1-1157-4302-AB0B-8FEDC81165FD}" presName="bracket" presStyleLbl="parChTrans1D1" presStyleIdx="1" presStyleCnt="8"/>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8">
        <dgm:presLayoutVars>
          <dgm:bulletEnabled val="1"/>
        </dgm:presLayoutVars>
      </dgm:prSet>
      <dgm:spPr/>
      <dgm:t>
        <a:bodyPr/>
        <a:lstStyle/>
        <a:p>
          <a:endParaRPr lang="sr-Cyrl-RS"/>
        </a:p>
      </dgm:t>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8">
        <dgm:presLayoutVars>
          <dgm:chMax val="1"/>
          <dgm:bulletEnabled val="1"/>
        </dgm:presLayoutVars>
      </dgm:prSet>
      <dgm:spPr/>
      <dgm:t>
        <a:bodyPr/>
        <a:lstStyle/>
        <a:p>
          <a:endParaRPr lang="sr-Cyrl-RS"/>
        </a:p>
      </dgm:t>
    </dgm:pt>
    <dgm:pt modelId="{14D1633C-A097-4A5A-8269-B04E98857E56}" type="pres">
      <dgm:prSet presAssocID="{E055884F-7426-4921-A0E5-9CA56A76B49A}" presName="bracket" presStyleLbl="parChTrans1D1" presStyleIdx="2" presStyleCnt="8"/>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8">
        <dgm:presLayoutVars>
          <dgm:bulletEnabled val="1"/>
        </dgm:presLayoutVars>
      </dgm:prSet>
      <dgm:spPr/>
      <dgm:t>
        <a:bodyPr/>
        <a:lstStyle/>
        <a:p>
          <a:endParaRPr lang="sr-Cyrl-RS"/>
        </a:p>
      </dgm:t>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8">
        <dgm:presLayoutVars>
          <dgm:chMax val="1"/>
          <dgm:bulletEnabled val="1"/>
        </dgm:presLayoutVars>
      </dgm:prSet>
      <dgm:spPr/>
      <dgm:t>
        <a:bodyPr/>
        <a:lstStyle/>
        <a:p>
          <a:endParaRPr lang="sr-Cyrl-RS"/>
        </a:p>
      </dgm:t>
    </dgm:pt>
    <dgm:pt modelId="{435AB433-2559-485A-A03D-C32F36288071}" type="pres">
      <dgm:prSet presAssocID="{28888755-727E-436B-B2F2-DA7896544A65}" presName="bracket" presStyleLbl="parChTrans1D1" presStyleIdx="3" presStyleCnt="8"/>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8">
        <dgm:presLayoutVars>
          <dgm:bulletEnabled val="1"/>
        </dgm:presLayoutVars>
      </dgm:prSet>
      <dgm:spPr/>
      <dgm:t>
        <a:bodyPr/>
        <a:lstStyle/>
        <a:p>
          <a:endParaRPr lang="sr-Cyrl-RS"/>
        </a:p>
      </dgm:t>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8">
        <dgm:presLayoutVars>
          <dgm:chMax val="1"/>
          <dgm:bulletEnabled val="1"/>
        </dgm:presLayoutVars>
      </dgm:prSet>
      <dgm:spPr/>
      <dgm:t>
        <a:bodyPr/>
        <a:lstStyle/>
        <a:p>
          <a:endParaRPr lang="sr-Cyrl-RS"/>
        </a:p>
      </dgm:t>
    </dgm:pt>
    <dgm:pt modelId="{6497CA82-45EE-4BD1-AEB4-CC3961FBFB74}" type="pres">
      <dgm:prSet presAssocID="{26EF48C7-6381-4355-B03F-DD441AE957C7}" presName="bracket" presStyleLbl="parChTrans1D1" presStyleIdx="4" presStyleCnt="8"/>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8">
        <dgm:presLayoutVars>
          <dgm:bulletEnabled val="1"/>
        </dgm:presLayoutVars>
      </dgm:prSet>
      <dgm:spPr/>
      <dgm:t>
        <a:bodyPr/>
        <a:lstStyle/>
        <a:p>
          <a:endParaRPr lang="sr-Cyrl-RS"/>
        </a:p>
      </dgm:t>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8">
        <dgm:presLayoutVars>
          <dgm:chMax val="1"/>
          <dgm:bulletEnabled val="1"/>
        </dgm:presLayoutVars>
      </dgm:prSet>
      <dgm:spPr/>
      <dgm:t>
        <a:bodyPr/>
        <a:lstStyle/>
        <a:p>
          <a:endParaRPr lang="sr-Cyrl-RS"/>
        </a:p>
      </dgm:t>
    </dgm:pt>
    <dgm:pt modelId="{7845F59F-6101-48DE-ABCC-EC5351843F5B}" type="pres">
      <dgm:prSet presAssocID="{E1AD8724-28DC-48C5-B75E-B0D1F33E6279}" presName="bracket" presStyleLbl="parChTrans1D1" presStyleIdx="5" presStyleCnt="8"/>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8">
        <dgm:presLayoutVars>
          <dgm:bulletEnabled val="1"/>
        </dgm:presLayoutVars>
      </dgm:prSet>
      <dgm:spPr/>
      <dgm:t>
        <a:bodyPr/>
        <a:lstStyle/>
        <a:p>
          <a:endParaRPr lang="sr-Cyrl-RS"/>
        </a:p>
      </dgm:t>
    </dgm:pt>
    <dgm:pt modelId="{1DEFA11E-9373-40F9-A3AA-EE96EB176FFC}" type="pres">
      <dgm:prSet presAssocID="{BCA81F17-B88D-47F3-91A4-C02EC1C807D8}" presName="spV" presStyleCnt="0"/>
      <dgm:spPr/>
    </dgm:pt>
    <dgm:pt modelId="{4B12A308-E2AF-4F45-882B-691EF4FA1B43}" type="pres">
      <dgm:prSet presAssocID="{48096665-F98A-4372-9642-AA104F5D458A}" presName="linNode" presStyleCnt="0"/>
      <dgm:spPr/>
    </dgm:pt>
    <dgm:pt modelId="{B471A916-B6F4-4017-A447-E2C98CEE19B9}" type="pres">
      <dgm:prSet presAssocID="{48096665-F98A-4372-9642-AA104F5D458A}" presName="parTx" presStyleLbl="revTx" presStyleIdx="6" presStyleCnt="8">
        <dgm:presLayoutVars>
          <dgm:chMax val="1"/>
          <dgm:bulletEnabled val="1"/>
        </dgm:presLayoutVars>
      </dgm:prSet>
      <dgm:spPr/>
      <dgm:t>
        <a:bodyPr/>
        <a:lstStyle/>
        <a:p>
          <a:endParaRPr lang="sr-Cyrl-RS"/>
        </a:p>
      </dgm:t>
    </dgm:pt>
    <dgm:pt modelId="{7F976215-9D17-4223-A92A-D3302071B429}" type="pres">
      <dgm:prSet presAssocID="{48096665-F98A-4372-9642-AA104F5D458A}" presName="bracket" presStyleLbl="parChTrans1D1" presStyleIdx="6" presStyleCnt="8"/>
      <dgm:spPr/>
    </dgm:pt>
    <dgm:pt modelId="{C984C73F-7C05-410A-B91E-AD111AE0E45B}" type="pres">
      <dgm:prSet presAssocID="{48096665-F98A-4372-9642-AA104F5D458A}" presName="spH" presStyleCnt="0"/>
      <dgm:spPr/>
    </dgm:pt>
    <dgm:pt modelId="{260E7D26-6540-4407-AA35-D081FC05F135}" type="pres">
      <dgm:prSet presAssocID="{48096665-F98A-4372-9642-AA104F5D458A}" presName="desTx" presStyleLbl="node1" presStyleIdx="6" presStyleCnt="8">
        <dgm:presLayoutVars>
          <dgm:bulletEnabled val="1"/>
        </dgm:presLayoutVars>
      </dgm:prSet>
      <dgm:spPr/>
      <dgm:t>
        <a:bodyPr/>
        <a:lstStyle/>
        <a:p>
          <a:endParaRPr lang="sr-Cyrl-RS"/>
        </a:p>
      </dgm:t>
    </dgm:pt>
    <dgm:pt modelId="{87942DC7-D611-481D-85C3-17E9EE928CC9}" type="pres">
      <dgm:prSet presAssocID="{5FC22904-D7CC-4648-88EC-995516A10DB1}" presName="spV" presStyleCnt="0"/>
      <dgm:spPr/>
    </dgm:pt>
    <dgm:pt modelId="{5A582BDF-EB51-42B9-AFE8-1D18A89089BC}" type="pres">
      <dgm:prSet presAssocID="{1BF4645B-0E25-4982-8755-C468FC62C39C}" presName="linNode" presStyleCnt="0"/>
      <dgm:spPr/>
    </dgm:pt>
    <dgm:pt modelId="{320B77C6-F8A0-4CEB-8B55-79E4A1BAF9E9}" type="pres">
      <dgm:prSet presAssocID="{1BF4645B-0E25-4982-8755-C468FC62C39C}" presName="parTx" presStyleLbl="revTx" presStyleIdx="7" presStyleCnt="8">
        <dgm:presLayoutVars>
          <dgm:chMax val="1"/>
          <dgm:bulletEnabled val="1"/>
        </dgm:presLayoutVars>
      </dgm:prSet>
      <dgm:spPr/>
      <dgm:t>
        <a:bodyPr/>
        <a:lstStyle/>
        <a:p>
          <a:endParaRPr lang="sr-Cyrl-RS"/>
        </a:p>
      </dgm:t>
    </dgm:pt>
    <dgm:pt modelId="{803A06C6-F698-48F4-A91D-0B2B17EECBA4}" type="pres">
      <dgm:prSet presAssocID="{1BF4645B-0E25-4982-8755-C468FC62C39C}" presName="bracket" presStyleLbl="parChTrans1D1" presStyleIdx="7" presStyleCnt="8"/>
      <dgm:spPr/>
    </dgm:pt>
    <dgm:pt modelId="{4A43BD3F-83F2-4A36-B8AE-CC5DC27FAC9E}" type="pres">
      <dgm:prSet presAssocID="{1BF4645B-0E25-4982-8755-C468FC62C39C}" presName="spH" presStyleCnt="0"/>
      <dgm:spPr/>
    </dgm:pt>
    <dgm:pt modelId="{E8E0050D-5592-4FFB-BC24-07DF887B3DF2}" type="pres">
      <dgm:prSet presAssocID="{1BF4645B-0E25-4982-8755-C468FC62C39C}" presName="desTx" presStyleLbl="node1" presStyleIdx="7" presStyleCnt="8">
        <dgm:presLayoutVars>
          <dgm:bulletEnabled val="1"/>
        </dgm:presLayoutVars>
      </dgm:prSet>
      <dgm:spPr/>
      <dgm:t>
        <a:bodyPr/>
        <a:lstStyle/>
        <a:p>
          <a:endParaRPr lang="sr-Cyrl-RS"/>
        </a:p>
      </dgm:t>
    </dgm:pt>
  </dgm:ptLst>
  <dgm:cxnLst>
    <dgm:cxn modelId="{9EBB09AF-7741-47ED-B436-933466BD5F46}" srcId="{EEA47F19-311D-44B3-AAA4-35C98BD4844B}" destId="{E1AD8724-28DC-48C5-B75E-B0D1F33E6279}" srcOrd="5" destOrd="0" parTransId="{411CE078-310E-457E-A7C1-09A580CCEBB0}" sibTransId="{BCA81F17-B88D-47F3-91A4-C02EC1C807D8}"/>
    <dgm:cxn modelId="{86D1D984-3A22-405C-B36D-C2926B8E421B}" srcId="{28888755-727E-436B-B2F2-DA7896544A65}" destId="{FE2BA0E8-81AC-463B-B498-EF464F5BCE06}" srcOrd="0" destOrd="0" parTransId="{7A39DE39-681C-425E-9FED-FBE278CC5B2D}" sibTransId="{03DEC489-1FE9-42FB-A7B6-2DC930E80875}"/>
    <dgm:cxn modelId="{E528FBD6-03D8-4201-832B-0748BD271A16}" srcId="{E055884F-7426-4921-A0E5-9CA56A76B49A}" destId="{6B14159D-5902-471E-9F91-CEA86CA18597}" srcOrd="0" destOrd="0" parTransId="{0D2CFF9B-A50F-43E4-AFA5-E7E960E0BCD0}" sibTransId="{36039859-946E-4D2B-BAA0-EE1BB94895EC}"/>
    <dgm:cxn modelId="{423F4FFE-A4A5-4DB9-BCD0-81CA33242D4A}" srcId="{EEA47F19-311D-44B3-AAA4-35C98BD4844B}" destId="{28888755-727E-436B-B2F2-DA7896544A65}" srcOrd="3" destOrd="0" parTransId="{74440C20-4C7D-42FA-8A71-91FF1ABB0C2B}" sibTransId="{25C618B1-3FCB-4E3A-AAEB-763F12B41872}"/>
    <dgm:cxn modelId="{29D18108-D348-4C83-ABE4-39390C16C5CD}" srcId="{E1B79EE1-1157-4302-AB0B-8FEDC81165FD}" destId="{92FD0664-EE76-4121-BE7B-68FC1EE5F4D7}" srcOrd="0" destOrd="0" parTransId="{A4B2DE69-08CB-4EF5-A179-A9838DCC0C0D}" sibTransId="{31990FCE-83F5-4BCE-86BA-4F924011EADA}"/>
    <dgm:cxn modelId="{913F8910-4C80-476B-BB1A-84CDC766C5E5}" type="presOf" srcId="{EEA47F19-311D-44B3-AAA4-35C98BD4844B}" destId="{EFEB1020-9C17-48DC-BBE0-54FA743F9F75}" srcOrd="0" destOrd="0" presId="urn:diagrams.loki3.com/BracketList"/>
    <dgm:cxn modelId="{EC0075EB-3DC2-4074-AA80-170858192B86}" type="presOf" srcId="{28888755-727E-436B-B2F2-DA7896544A65}" destId="{9312B733-3AEB-49F6-8245-08553BA2949B}" srcOrd="0" destOrd="0" presId="urn:diagrams.loki3.com/BracketList"/>
    <dgm:cxn modelId="{3A62F178-8066-4771-B4B9-5EF0D5B95712}" type="presOf" srcId="{1BF4645B-0E25-4982-8755-C468FC62C39C}" destId="{320B77C6-F8A0-4CEB-8B55-79E4A1BAF9E9}"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B6E9FE2F-54FB-46AA-BA6A-1465C15C85E2}" srcId="{0C844461-76DE-4FEA-A87D-23440AD6FC2E}" destId="{D45E583C-4AAD-40D2-9D24-9A0A68141567}" srcOrd="0" destOrd="0" parTransId="{DF23AB14-DB78-4D25-948A-D263DF13EBEB}" sibTransId="{875C4C0C-D761-476B-9D17-EF850CFCBB84}"/>
    <dgm:cxn modelId="{D51F2C8A-AB76-4B34-9AF8-3FA9A4DB4238}" srcId="{1BF4645B-0E25-4982-8755-C468FC62C39C}" destId="{423C6F79-8640-4D5E-8F7E-2B463BCF528C}" srcOrd="0" destOrd="0" parTransId="{491E2BD3-8551-49F0-919A-AB73427DE405}" sibTransId="{BC9BB851-E04E-4BC3-8DA9-DF824BEE6D0D}"/>
    <dgm:cxn modelId="{4A72B881-7734-4A48-B974-4165271D16B3}" type="presOf" srcId="{A22D28D0-C0EE-4FAC-9411-A8A4995FB17B}" destId="{B43D6F8D-5103-4DCA-8971-053A6B7A987B}" srcOrd="0" destOrd="0" presId="urn:diagrams.loki3.com/BracketList"/>
    <dgm:cxn modelId="{0B3FDED6-0041-4BD1-9A6E-DBDB5E3BB9B4}" srcId="{EEA47F19-311D-44B3-AAA4-35C98BD4844B}" destId="{1BF4645B-0E25-4982-8755-C468FC62C39C}" srcOrd="7" destOrd="0" parTransId="{C1391573-84AC-4A5F-9872-896027FCD9E0}" sibTransId="{EAAC9105-FD12-40C6-84F5-2CAFAE74C666}"/>
    <dgm:cxn modelId="{1EC38B43-666B-4E38-81B7-8A080ED8DA87}" type="presOf" srcId="{0C844461-76DE-4FEA-A87D-23440AD6FC2E}" destId="{C6144CDB-22C1-4337-9F95-C3A522A707D1}" srcOrd="0" destOrd="0" presId="urn:diagrams.loki3.com/BracketList"/>
    <dgm:cxn modelId="{C314BF9B-D2C0-49FD-8192-2D4E8F24E524}" type="presOf" srcId="{E1B79EE1-1157-4302-AB0B-8FEDC81165FD}" destId="{F40D94EA-52E0-4740-A924-EAF350BDF213}" srcOrd="0" destOrd="0" presId="urn:diagrams.loki3.com/BracketList"/>
    <dgm:cxn modelId="{CA57D8EB-0B56-4F96-A4E4-69872B3236BF}" type="presOf" srcId="{423C6F79-8640-4D5E-8F7E-2B463BCF528C}" destId="{E8E0050D-5592-4FFB-BC24-07DF887B3DF2}" srcOrd="0" destOrd="0" presId="urn:diagrams.loki3.com/BracketList"/>
    <dgm:cxn modelId="{BCE59B63-5EB1-433A-8547-EDBAFAA0A920}" type="presOf" srcId="{6B14159D-5902-471E-9F91-CEA86CA18597}" destId="{FFFD7BD8-195B-4FA4-9414-4F4C582F5570}" srcOrd="0" destOrd="0" presId="urn:diagrams.loki3.com/BracketList"/>
    <dgm:cxn modelId="{A2BA0882-E9E2-465B-A810-984927F0F13D}" type="presOf" srcId="{97F877CB-9B8D-43D2-81EC-7EBF25320968}" destId="{260E7D26-6540-4407-AA35-D081FC05F135}"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C2060C01-AE6C-49A2-9E7C-10136D57EE22}" srcId="{48096665-F98A-4372-9642-AA104F5D458A}" destId="{97F877CB-9B8D-43D2-81EC-7EBF25320968}" srcOrd="0" destOrd="0" parTransId="{B1A118C8-65C5-4505-9861-C15DF46DDE40}" sibTransId="{85A9A230-CB7F-4D0E-AEAE-CC533D1E4637}"/>
    <dgm:cxn modelId="{C002A477-0333-4E42-A591-A476378A7B14}" srcId="{EEA47F19-311D-44B3-AAA4-35C98BD4844B}" destId="{26EF48C7-6381-4355-B03F-DD441AE957C7}" srcOrd="4" destOrd="0" parTransId="{18A23F74-72B2-47CE-8CFA-63637C44E493}" sibTransId="{7F59AFA8-97ED-43F0-BB10-8E36A7F9F28C}"/>
    <dgm:cxn modelId="{125639C7-B690-4F53-A1C9-BB18BE26EFFF}" type="presOf" srcId="{FE2BA0E8-81AC-463B-B498-EF464F5BCE06}" destId="{9893D59A-7FEC-486D-89C4-D28135F6121C}" srcOrd="0" destOrd="0" presId="urn:diagrams.loki3.com/BracketList"/>
    <dgm:cxn modelId="{FF60118A-5412-436E-B845-69CD79E57C83}" srcId="{EEA47F19-311D-44B3-AAA4-35C98BD4844B}" destId="{48096665-F98A-4372-9642-AA104F5D458A}" srcOrd="6" destOrd="0" parTransId="{AFDDD8A6-A5D8-4980-A3AD-3612739BB0D6}" sibTransId="{5FC22904-D7CC-4648-88EC-995516A10DB1}"/>
    <dgm:cxn modelId="{EF67239D-5166-423B-9E5F-06A1352131E4}" srcId="{E1AD8724-28DC-48C5-B75E-B0D1F33E6279}" destId="{A22D28D0-C0EE-4FAC-9411-A8A4995FB17B}" srcOrd="0" destOrd="0" parTransId="{7B8C8DE4-9C8E-4AAA-9ABD-7D21384D12EF}" sibTransId="{D9EE63C1-7C79-499A-9EE1-6AFD68E7C84E}"/>
    <dgm:cxn modelId="{E8F8E3A6-DE2E-43A3-A54F-79C8F4CD16F2}" type="presOf" srcId="{92FD0664-EE76-4121-BE7B-68FC1EE5F4D7}" destId="{C6BA9D27-2D60-4BA7-98A9-E18E57FDB6CB}" srcOrd="0" destOrd="0" presId="urn:diagrams.loki3.com/BracketList"/>
    <dgm:cxn modelId="{1A66DD3E-AD41-4FBE-A90F-6733EF188F32}" type="presOf" srcId="{26EF48C7-6381-4355-B03F-DD441AE957C7}" destId="{EFAACCF6-3A6A-4536-89B0-F0A7C44F6BE1}" srcOrd="0" destOrd="0" presId="urn:diagrams.loki3.com/BracketList"/>
    <dgm:cxn modelId="{09EA19A1-AD92-457C-AA02-410DD0335895}" type="presOf" srcId="{E055884F-7426-4921-A0E5-9CA56A76B49A}" destId="{CCB8139E-CA19-491D-9FCD-6BF28923C725}" srcOrd="0" destOrd="0" presId="urn:diagrams.loki3.com/BracketList"/>
    <dgm:cxn modelId="{CAC21658-3423-481C-AF27-E9996CB921F1}" type="presOf" srcId="{D45E583C-4AAD-40D2-9D24-9A0A68141567}" destId="{7BB6658A-32E0-42C7-B82A-240BF45CF27D}" srcOrd="0" destOrd="0" presId="urn:diagrams.loki3.com/BracketList"/>
    <dgm:cxn modelId="{6CADC6AF-E4D1-4118-B6AD-2936E20B24E4}" type="presOf" srcId="{E1AD8724-28DC-48C5-B75E-B0D1F33E6279}" destId="{939B76D1-BB33-4E50-9ECD-839FB5787B95}" srcOrd="0" destOrd="0" presId="urn:diagrams.loki3.com/BracketList"/>
    <dgm:cxn modelId="{997AF6DE-9802-4842-96EC-E457543D4099}" srcId="{EEA47F19-311D-44B3-AAA4-35C98BD4844B}" destId="{E055884F-7426-4921-A0E5-9CA56A76B49A}" srcOrd="2" destOrd="0" parTransId="{A220DF32-CC6B-446C-B398-3C6FF19DF138}" sibTransId="{EADBA54B-8207-46FB-8C83-E7274B6ED163}"/>
    <dgm:cxn modelId="{592F709B-0D71-4665-94FE-FCFCC1F99F37}" type="presOf" srcId="{48096665-F98A-4372-9642-AA104F5D458A}" destId="{B471A916-B6F4-4017-A447-E2C98CEE19B9}" srcOrd="0" destOrd="0" presId="urn:diagrams.loki3.com/BracketList"/>
    <dgm:cxn modelId="{45E7555C-A21A-4EDC-9BCD-7FDE66998A88}" type="presOf" srcId="{4B4A2A45-FFA7-47F5-A99D-A2DFD7698107}" destId="{9A05939C-6B40-4C32-897A-4A6DC3E71E5B}"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0D3676A-F1A5-4427-A548-CBF9A5223C2B}" type="presParOf" srcId="{EFEB1020-9C17-48DC-BBE0-54FA743F9F75}" destId="{98695426-23ED-40C0-90A1-2BB445DEBC64}" srcOrd="0" destOrd="0" presId="urn:diagrams.loki3.com/BracketList"/>
    <dgm:cxn modelId="{B99D9979-491A-40BC-A44D-704510C66282}" type="presParOf" srcId="{98695426-23ED-40C0-90A1-2BB445DEBC64}" destId="{C6144CDB-22C1-4337-9F95-C3A522A707D1}" srcOrd="0" destOrd="0" presId="urn:diagrams.loki3.com/BracketList"/>
    <dgm:cxn modelId="{3F038A8C-54CA-4C12-A4D5-3697C0B0FBA8}" type="presParOf" srcId="{98695426-23ED-40C0-90A1-2BB445DEBC64}" destId="{02385D1D-92EB-445D-B736-940004751C79}" srcOrd="1" destOrd="0" presId="urn:diagrams.loki3.com/BracketList"/>
    <dgm:cxn modelId="{F23B245D-83AC-4E44-9437-D8C1D4427331}" type="presParOf" srcId="{98695426-23ED-40C0-90A1-2BB445DEBC64}" destId="{99D36636-E395-439F-A79A-29C0BFB6F7E4}" srcOrd="2" destOrd="0" presId="urn:diagrams.loki3.com/BracketList"/>
    <dgm:cxn modelId="{8BB22B44-3292-44A1-98F4-F5A8176417B5}" type="presParOf" srcId="{98695426-23ED-40C0-90A1-2BB445DEBC64}" destId="{7BB6658A-32E0-42C7-B82A-240BF45CF27D}" srcOrd="3" destOrd="0" presId="urn:diagrams.loki3.com/BracketList"/>
    <dgm:cxn modelId="{C04665F8-7E1A-4C16-AABE-A33AF5389545}" type="presParOf" srcId="{EFEB1020-9C17-48DC-BBE0-54FA743F9F75}" destId="{5B3CB043-7A92-47E9-A4C4-39EC715F2552}" srcOrd="1" destOrd="0" presId="urn:diagrams.loki3.com/BracketList"/>
    <dgm:cxn modelId="{E8028D0D-089D-42C5-B5EB-64B3BC2137A7}" type="presParOf" srcId="{EFEB1020-9C17-48DC-BBE0-54FA743F9F75}" destId="{D9DF5E9A-39D4-44B7-A326-58B07A05D91E}" srcOrd="2" destOrd="0" presId="urn:diagrams.loki3.com/BracketList"/>
    <dgm:cxn modelId="{8E15159D-3AB1-440E-8894-59BE2B56B134}" type="presParOf" srcId="{D9DF5E9A-39D4-44B7-A326-58B07A05D91E}" destId="{F40D94EA-52E0-4740-A924-EAF350BDF213}" srcOrd="0" destOrd="0" presId="urn:diagrams.loki3.com/BracketList"/>
    <dgm:cxn modelId="{2C9CC56C-A542-4653-888C-37B18F18AC1C}" type="presParOf" srcId="{D9DF5E9A-39D4-44B7-A326-58B07A05D91E}" destId="{0E930D30-96BC-4D43-B65A-EE88C46DBE48}" srcOrd="1" destOrd="0" presId="urn:diagrams.loki3.com/BracketList"/>
    <dgm:cxn modelId="{C4F76B05-4424-487A-8D78-1F339773380F}" type="presParOf" srcId="{D9DF5E9A-39D4-44B7-A326-58B07A05D91E}" destId="{5831BF15-ED1F-4BD5-857B-18B8E573D9AB}" srcOrd="2" destOrd="0" presId="urn:diagrams.loki3.com/BracketList"/>
    <dgm:cxn modelId="{9684803F-D7ED-4E86-98D4-25A7B956A53E}" type="presParOf" srcId="{D9DF5E9A-39D4-44B7-A326-58B07A05D91E}" destId="{C6BA9D27-2D60-4BA7-98A9-E18E57FDB6CB}" srcOrd="3" destOrd="0" presId="urn:diagrams.loki3.com/BracketList"/>
    <dgm:cxn modelId="{CAAAF0B7-68D1-4FE6-9F89-AF4A1B4DB582}" type="presParOf" srcId="{EFEB1020-9C17-48DC-BBE0-54FA743F9F75}" destId="{5A002753-9FCA-4DC5-B8A6-1F7632BDDE58}" srcOrd="3" destOrd="0" presId="urn:diagrams.loki3.com/BracketList"/>
    <dgm:cxn modelId="{E925D2BD-B112-4BAD-B36C-8E73DF494DB0}" type="presParOf" srcId="{EFEB1020-9C17-48DC-BBE0-54FA743F9F75}" destId="{9709DCCB-B8A8-47BC-A303-F9EC41DA889E}" srcOrd="4" destOrd="0" presId="urn:diagrams.loki3.com/BracketList"/>
    <dgm:cxn modelId="{DB8B94F4-2A60-4DB1-8236-F85C9F7015D4}" type="presParOf" srcId="{9709DCCB-B8A8-47BC-A303-F9EC41DA889E}" destId="{CCB8139E-CA19-491D-9FCD-6BF28923C725}" srcOrd="0" destOrd="0" presId="urn:diagrams.loki3.com/BracketList"/>
    <dgm:cxn modelId="{2B8D4E56-DF9C-4ECA-BBB6-3862D049AD70}" type="presParOf" srcId="{9709DCCB-B8A8-47BC-A303-F9EC41DA889E}" destId="{14D1633C-A097-4A5A-8269-B04E98857E56}" srcOrd="1" destOrd="0" presId="urn:diagrams.loki3.com/BracketList"/>
    <dgm:cxn modelId="{91A77F78-8116-4035-A3EB-EC68BEA24561}" type="presParOf" srcId="{9709DCCB-B8A8-47BC-A303-F9EC41DA889E}" destId="{82B38D6F-2AA7-4339-A71D-28AA55699178}" srcOrd="2" destOrd="0" presId="urn:diagrams.loki3.com/BracketList"/>
    <dgm:cxn modelId="{DA9B824D-FE3E-4889-9FF3-049627BDF64A}" type="presParOf" srcId="{9709DCCB-B8A8-47BC-A303-F9EC41DA889E}" destId="{FFFD7BD8-195B-4FA4-9414-4F4C582F5570}" srcOrd="3" destOrd="0" presId="urn:diagrams.loki3.com/BracketList"/>
    <dgm:cxn modelId="{56B9371C-497F-4A89-B756-5F7C42096761}" type="presParOf" srcId="{EFEB1020-9C17-48DC-BBE0-54FA743F9F75}" destId="{D3A122A3-FC4C-4845-B4FF-0E74CF3D50D3}" srcOrd="5" destOrd="0" presId="urn:diagrams.loki3.com/BracketList"/>
    <dgm:cxn modelId="{B403F54A-3FF2-4890-8A79-6EFCF82C7650}" type="presParOf" srcId="{EFEB1020-9C17-48DC-BBE0-54FA743F9F75}" destId="{CCB5FDA4-BEC8-4CA1-835A-2A3BEEBEC456}" srcOrd="6" destOrd="0" presId="urn:diagrams.loki3.com/BracketList"/>
    <dgm:cxn modelId="{4B44A869-3D6A-4E84-BD16-259932531854}" type="presParOf" srcId="{CCB5FDA4-BEC8-4CA1-835A-2A3BEEBEC456}" destId="{9312B733-3AEB-49F6-8245-08553BA2949B}" srcOrd="0" destOrd="0" presId="urn:diagrams.loki3.com/BracketList"/>
    <dgm:cxn modelId="{B70F3F88-00DB-494C-A8A9-B6FAF5F0FB5B}" type="presParOf" srcId="{CCB5FDA4-BEC8-4CA1-835A-2A3BEEBEC456}" destId="{435AB433-2559-485A-A03D-C32F36288071}" srcOrd="1" destOrd="0" presId="urn:diagrams.loki3.com/BracketList"/>
    <dgm:cxn modelId="{25C710FC-34AF-44EF-A59D-3394CA60D85F}" type="presParOf" srcId="{CCB5FDA4-BEC8-4CA1-835A-2A3BEEBEC456}" destId="{C13B9160-72D5-46E0-A1C0-91E8634DFAE2}" srcOrd="2" destOrd="0" presId="urn:diagrams.loki3.com/BracketList"/>
    <dgm:cxn modelId="{4F515378-8FCB-4200-A427-287CBD23E029}" type="presParOf" srcId="{CCB5FDA4-BEC8-4CA1-835A-2A3BEEBEC456}" destId="{9893D59A-7FEC-486D-89C4-D28135F6121C}" srcOrd="3" destOrd="0" presId="urn:diagrams.loki3.com/BracketList"/>
    <dgm:cxn modelId="{EF807BA3-80CB-4F2A-A0DB-CEBE4DF6D9AF}" type="presParOf" srcId="{EFEB1020-9C17-48DC-BBE0-54FA743F9F75}" destId="{A421D242-ABBF-45EB-97FD-83930430328F}" srcOrd="7" destOrd="0" presId="urn:diagrams.loki3.com/BracketList"/>
    <dgm:cxn modelId="{18CD0900-03D4-4FC5-947C-D63509C4CD0B}" type="presParOf" srcId="{EFEB1020-9C17-48DC-BBE0-54FA743F9F75}" destId="{F0DED400-B200-4EA2-AB34-CCFF58E07A6E}" srcOrd="8" destOrd="0" presId="urn:diagrams.loki3.com/BracketList"/>
    <dgm:cxn modelId="{9B164F5B-734B-4F1A-B5FC-825850C19B16}" type="presParOf" srcId="{F0DED400-B200-4EA2-AB34-CCFF58E07A6E}" destId="{EFAACCF6-3A6A-4536-89B0-F0A7C44F6BE1}" srcOrd="0" destOrd="0" presId="urn:diagrams.loki3.com/BracketList"/>
    <dgm:cxn modelId="{3FF0B257-0F12-4315-B902-EFA379523963}" type="presParOf" srcId="{F0DED400-B200-4EA2-AB34-CCFF58E07A6E}" destId="{6497CA82-45EE-4BD1-AEB4-CC3961FBFB74}" srcOrd="1" destOrd="0" presId="urn:diagrams.loki3.com/BracketList"/>
    <dgm:cxn modelId="{DF592281-E118-4B69-9CCF-70AF651B01A6}" type="presParOf" srcId="{F0DED400-B200-4EA2-AB34-CCFF58E07A6E}" destId="{CD7548DD-1E84-4DA7-B1D0-28F3E4EBFF82}" srcOrd="2" destOrd="0" presId="urn:diagrams.loki3.com/BracketList"/>
    <dgm:cxn modelId="{9F1E4FB8-5C35-47B7-97D1-1B3FE4D187FF}" type="presParOf" srcId="{F0DED400-B200-4EA2-AB34-CCFF58E07A6E}" destId="{9A05939C-6B40-4C32-897A-4A6DC3E71E5B}" srcOrd="3" destOrd="0" presId="urn:diagrams.loki3.com/BracketList"/>
    <dgm:cxn modelId="{EFBC8BF5-74D5-4BA5-8595-FB4D4195FE8A}" type="presParOf" srcId="{EFEB1020-9C17-48DC-BBE0-54FA743F9F75}" destId="{569EA799-9807-4770-B698-79D3EF79120B}" srcOrd="9" destOrd="0" presId="urn:diagrams.loki3.com/BracketList"/>
    <dgm:cxn modelId="{ECBEAB31-02B3-4BB7-9F23-86A443F5C1B5}" type="presParOf" srcId="{EFEB1020-9C17-48DC-BBE0-54FA743F9F75}" destId="{2B991069-479A-498A-AF83-5B33CD9F12C6}" srcOrd="10" destOrd="0" presId="urn:diagrams.loki3.com/BracketList"/>
    <dgm:cxn modelId="{F47DB912-6496-476C-B68A-9036EE976258}" type="presParOf" srcId="{2B991069-479A-498A-AF83-5B33CD9F12C6}" destId="{939B76D1-BB33-4E50-9ECD-839FB5787B95}" srcOrd="0" destOrd="0" presId="urn:diagrams.loki3.com/BracketList"/>
    <dgm:cxn modelId="{33A80CE5-6C7B-432F-89DE-1673D3716C5B}" type="presParOf" srcId="{2B991069-479A-498A-AF83-5B33CD9F12C6}" destId="{7845F59F-6101-48DE-ABCC-EC5351843F5B}" srcOrd="1" destOrd="0" presId="urn:diagrams.loki3.com/BracketList"/>
    <dgm:cxn modelId="{340A5576-FFD2-4D94-9DCC-AD3F8BF21F1F}" type="presParOf" srcId="{2B991069-479A-498A-AF83-5B33CD9F12C6}" destId="{8DC06B04-AA78-4007-96F1-AC66800E204E}" srcOrd="2" destOrd="0" presId="urn:diagrams.loki3.com/BracketList"/>
    <dgm:cxn modelId="{E662D7B8-D92F-48DE-93D1-CA78B80A4A54}" type="presParOf" srcId="{2B991069-479A-498A-AF83-5B33CD9F12C6}" destId="{B43D6F8D-5103-4DCA-8971-053A6B7A987B}" srcOrd="3" destOrd="0" presId="urn:diagrams.loki3.com/BracketList"/>
    <dgm:cxn modelId="{D6B0531F-365B-4DBA-B947-AE065D85AEE0}" type="presParOf" srcId="{EFEB1020-9C17-48DC-BBE0-54FA743F9F75}" destId="{1DEFA11E-9373-40F9-A3AA-EE96EB176FFC}" srcOrd="11" destOrd="0" presId="urn:diagrams.loki3.com/BracketList"/>
    <dgm:cxn modelId="{6A4A9BA4-9871-4F5E-9DDA-A3EA479D8058}" type="presParOf" srcId="{EFEB1020-9C17-48DC-BBE0-54FA743F9F75}" destId="{4B12A308-E2AF-4F45-882B-691EF4FA1B43}" srcOrd="12" destOrd="0" presId="urn:diagrams.loki3.com/BracketList"/>
    <dgm:cxn modelId="{E1A2927A-57E3-4A4D-8857-71EA65BD5629}" type="presParOf" srcId="{4B12A308-E2AF-4F45-882B-691EF4FA1B43}" destId="{B471A916-B6F4-4017-A447-E2C98CEE19B9}" srcOrd="0" destOrd="0" presId="urn:diagrams.loki3.com/BracketList"/>
    <dgm:cxn modelId="{D396386B-6B0B-4561-8BBA-EF1C8A340ED1}" type="presParOf" srcId="{4B12A308-E2AF-4F45-882B-691EF4FA1B43}" destId="{7F976215-9D17-4223-A92A-D3302071B429}" srcOrd="1" destOrd="0" presId="urn:diagrams.loki3.com/BracketList"/>
    <dgm:cxn modelId="{68FE48FE-55C0-4E0F-8B79-55FD1458A9FD}" type="presParOf" srcId="{4B12A308-E2AF-4F45-882B-691EF4FA1B43}" destId="{C984C73F-7C05-410A-B91E-AD111AE0E45B}" srcOrd="2" destOrd="0" presId="urn:diagrams.loki3.com/BracketList"/>
    <dgm:cxn modelId="{BCC5A2FD-E23F-4AC2-BB0E-4219C8657D7A}" type="presParOf" srcId="{4B12A308-E2AF-4F45-882B-691EF4FA1B43}" destId="{260E7D26-6540-4407-AA35-D081FC05F135}" srcOrd="3" destOrd="0" presId="urn:diagrams.loki3.com/BracketList"/>
    <dgm:cxn modelId="{16FFA469-870A-4453-9471-39CB84B588A1}" type="presParOf" srcId="{EFEB1020-9C17-48DC-BBE0-54FA743F9F75}" destId="{87942DC7-D611-481D-85C3-17E9EE928CC9}" srcOrd="13" destOrd="0" presId="urn:diagrams.loki3.com/BracketList"/>
    <dgm:cxn modelId="{7851F925-1252-4F3F-9162-4F3C79B75204}" type="presParOf" srcId="{EFEB1020-9C17-48DC-BBE0-54FA743F9F75}" destId="{5A582BDF-EB51-42B9-AFE8-1D18A89089BC}" srcOrd="14" destOrd="0" presId="urn:diagrams.loki3.com/BracketList"/>
    <dgm:cxn modelId="{63973306-74A2-49F1-8557-CD8022048B52}" type="presParOf" srcId="{5A582BDF-EB51-42B9-AFE8-1D18A89089BC}" destId="{320B77C6-F8A0-4CEB-8B55-79E4A1BAF9E9}" srcOrd="0" destOrd="0" presId="urn:diagrams.loki3.com/BracketList"/>
    <dgm:cxn modelId="{5C543EC2-339F-4E2B-91F1-21CC0AEA8FBB}" type="presParOf" srcId="{5A582BDF-EB51-42B9-AFE8-1D18A89089BC}" destId="{803A06C6-F698-48F4-A91D-0B2B17EECBA4}" srcOrd="1" destOrd="0" presId="urn:diagrams.loki3.com/BracketList"/>
    <dgm:cxn modelId="{350ED6CB-0BC1-4E42-B741-79C387E42590}" type="presParOf" srcId="{5A582BDF-EB51-42B9-AFE8-1D18A89089BC}" destId="{4A43BD3F-83F2-4A36-B8AE-CC5DC27FAC9E}" srcOrd="2" destOrd="0" presId="urn:diagrams.loki3.com/BracketList"/>
    <dgm:cxn modelId="{4B15C173-7E00-4171-BEAF-F9D7620EBE36}" type="presParOf" srcId="{5A582BDF-EB51-42B9-AFE8-1D18A89089BC}" destId="{E8E0050D-5592-4FFB-BC24-07DF887B3DF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4153" y="142007"/>
          <a:ext cx="2124745"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solidFill>
                <a:schemeClr val="accent3">
                  <a:lumMod val="50000"/>
                </a:schemeClr>
              </a:solidFill>
            </a:rPr>
            <a:t>Порески приходи</a:t>
          </a:r>
          <a:endParaRPr lang="en-US" sz="1500" b="1" kern="1200" dirty="0">
            <a:solidFill>
              <a:schemeClr val="accent3">
                <a:lumMod val="50000"/>
              </a:schemeClr>
            </a:solidFill>
          </a:endParaRPr>
        </a:p>
      </dsp:txBody>
      <dsp:txXfrm>
        <a:off x="4153" y="142007"/>
        <a:ext cx="2124745" cy="316800"/>
      </dsp:txXfrm>
    </dsp:sp>
    <dsp:sp modelId="{02385D1D-92EB-445D-B736-940004751C79}">
      <dsp:nvSpPr>
        <dsp:cNvPr id="0" name=""/>
        <dsp:cNvSpPr/>
      </dsp:nvSpPr>
      <dsp:spPr>
        <a:xfrm>
          <a:off x="2128898" y="47957"/>
          <a:ext cx="424949" cy="50490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723827" y="62299"/>
          <a:ext cx="5779306" cy="476216"/>
        </a:xfrm>
        <a:prstGeom prst="rect">
          <a:avLst/>
        </a:prstGeom>
        <a:solidFill>
          <a:schemeClr val="accent1">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altLang="en-US" sz="1400" kern="1200" baseline="0" dirty="0">
              <a:solidFill>
                <a:schemeClr val="accent2">
                  <a:lumMod val="50000"/>
                </a:schemeClr>
              </a:solidFill>
              <a:latin typeface="Calibri" panose="020F0502020204030204" pitchFamily="34" charset="0"/>
            </a:rPr>
            <a:t>Врста јавних прихода који се прикупљају обавезним плаћањима пореских обвезника без обавезе извршења специјалне услуге </a:t>
          </a:r>
          <a:r>
            <a:rPr lang="sr-Cyrl-RS" altLang="en-US" sz="1400" kern="1200" baseline="0" dirty="0" smtClean="0">
              <a:solidFill>
                <a:schemeClr val="accent2">
                  <a:lumMod val="50000"/>
                </a:schemeClr>
              </a:solidFill>
              <a:latin typeface="Calibri" panose="020F0502020204030204" pitchFamily="34" charset="0"/>
            </a:rPr>
            <a:t>заузврат.</a:t>
          </a:r>
          <a:endParaRPr lang="en-US" sz="1400" kern="1200" baseline="0" dirty="0">
            <a:solidFill>
              <a:schemeClr val="accent2">
                <a:lumMod val="50000"/>
              </a:schemeClr>
            </a:solidFill>
          </a:endParaRPr>
        </a:p>
      </dsp:txBody>
      <dsp:txXfrm>
        <a:off x="2723827" y="62299"/>
        <a:ext cx="5779306" cy="476216"/>
      </dsp:txXfrm>
    </dsp:sp>
    <dsp:sp modelId="{F40D94EA-52E0-4740-A924-EAF350BDF213}">
      <dsp:nvSpPr>
        <dsp:cNvPr id="0" name=""/>
        <dsp:cNvSpPr/>
      </dsp:nvSpPr>
      <dsp:spPr>
        <a:xfrm>
          <a:off x="4153" y="994701"/>
          <a:ext cx="2124745"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smtClean="0">
              <a:solidFill>
                <a:schemeClr val="accent3">
                  <a:lumMod val="50000"/>
                </a:schemeClr>
              </a:solidFill>
            </a:rPr>
            <a:t>Донације, помоћи и трансфери</a:t>
          </a:r>
          <a:endParaRPr lang="en-US" sz="1500" b="1" kern="1200" dirty="0">
            <a:solidFill>
              <a:schemeClr val="accent3">
                <a:lumMod val="50000"/>
              </a:schemeClr>
            </a:solidFill>
          </a:endParaRPr>
        </a:p>
      </dsp:txBody>
      <dsp:txXfrm>
        <a:off x="4153" y="994701"/>
        <a:ext cx="2124745" cy="534600"/>
      </dsp:txXfrm>
    </dsp:sp>
    <dsp:sp modelId="{0E930D30-96BC-4D43-B65A-EE88C46DBE48}">
      <dsp:nvSpPr>
        <dsp:cNvPr id="0" name=""/>
        <dsp:cNvSpPr/>
      </dsp:nvSpPr>
      <dsp:spPr>
        <a:xfrm>
          <a:off x="2128898" y="610458"/>
          <a:ext cx="424949" cy="1303087"/>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723827" y="610458"/>
          <a:ext cx="5779306" cy="1303087"/>
        </a:xfrm>
        <a:prstGeom prst="rect">
          <a:avLst/>
        </a:prstGeom>
        <a:solidFill>
          <a:schemeClr val="accent5">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CS" sz="1400" b="0" i="0" kern="1200" baseline="0" dirty="0">
              <a:solidFill>
                <a:schemeClr val="accent1">
                  <a:lumMod val="50000"/>
                </a:schemeClr>
              </a:solidFill>
            </a:rPr>
            <a:t>Донације</a:t>
          </a:r>
          <a:r>
            <a:rPr lang="sr-Cyrl-CS" sz="1400" b="1" kern="1200" baseline="0" dirty="0">
              <a:solidFill>
                <a:schemeClr val="accent1">
                  <a:lumMod val="50000"/>
                </a:schemeClr>
              </a:solidFill>
            </a:rPr>
            <a:t> </a:t>
          </a:r>
          <a:r>
            <a:rPr lang="sr-Cyrl-CS" sz="1400" kern="1200" baseline="0" dirty="0">
              <a:solidFill>
                <a:schemeClr val="accent1">
                  <a:lumMod val="50000"/>
                </a:schemeClr>
              </a:solidFill>
            </a:rPr>
            <a:t>се добијају од домаћих и међународних донатора и организација за различите пројекте. </a:t>
          </a:r>
          <a:r>
            <a:rPr lang="sr-Cyrl-RS" altLang="en-US" sz="1400" kern="1200" baseline="0" dirty="0">
              <a:solidFill>
                <a:schemeClr val="accent1">
                  <a:lumMod val="50000"/>
                </a:schemeClr>
              </a:solidFill>
              <a:latin typeface="Calibri" panose="020F0502020204030204" pitchFamily="34" charset="0"/>
            </a:rPr>
            <a:t>Трансфери п</a:t>
          </a:r>
          <a:r>
            <a:rPr lang="ru-RU" altLang="en-US" sz="1400" kern="1200" baseline="0" dirty="0">
              <a:solidFill>
                <a:schemeClr val="accent1">
                  <a:lumMod val="50000"/>
                </a:schemeClr>
              </a:solidFill>
              <a:latin typeface="Calibri" panose="020F0502020204030204" pitchFamily="34" charset="0"/>
            </a:rPr>
            <a:t>одразумевају пренос средстава од нивоа Републике Србије општинском нивоу власти. М</a:t>
          </a:r>
          <a:r>
            <a:rPr lang="sr-Cyrl-RS" altLang="en-US" sz="1400" kern="1200" baseline="0" dirty="0">
              <a:solidFill>
                <a:schemeClr val="accent1">
                  <a:lumMod val="50000"/>
                </a:schemeClr>
              </a:solidFill>
              <a:latin typeface="Calibri" panose="020F0502020204030204" pitchFamily="34" charset="0"/>
            </a:rPr>
            <a:t>огу бити </a:t>
          </a:r>
          <a:r>
            <a:rPr lang="sr-Cyrl-RS" altLang="en-US" sz="1400" b="0" kern="1200" baseline="0" dirty="0">
              <a:solidFill>
                <a:schemeClr val="accent1">
                  <a:lumMod val="50000"/>
                </a:schemeClr>
              </a:solidFill>
              <a:latin typeface="Calibri" panose="020F0502020204030204" pitchFamily="34" charset="0"/>
            </a:rPr>
            <a:t>наменски (за тачно утврђене намене) или ненаменски (није им унапред утврђена намена те се могу у складу са законом </a:t>
          </a:r>
          <a:r>
            <a:rPr lang="sr-Cyrl-RS" altLang="en-US" sz="1400" kern="1200" baseline="0" dirty="0">
              <a:solidFill>
                <a:schemeClr val="accent1">
                  <a:lumMod val="50000"/>
                </a:schemeClr>
              </a:solidFill>
              <a:latin typeface="Calibri" panose="020F0502020204030204" pitchFamily="34" charset="0"/>
            </a:rPr>
            <a:t>користити за било које сврхе</a:t>
          </a:r>
          <a:r>
            <a:rPr lang="sr-Cyrl-RS" altLang="en-US" sz="1400" kern="1200" baseline="0" dirty="0" smtClean="0">
              <a:solidFill>
                <a:schemeClr val="accent1">
                  <a:lumMod val="50000"/>
                </a:schemeClr>
              </a:solidFill>
              <a:latin typeface="Calibri" panose="020F0502020204030204" pitchFamily="34" charset="0"/>
            </a:rPr>
            <a:t>).</a:t>
          </a:r>
          <a:endParaRPr lang="en-US" sz="1400" kern="1200" baseline="0" dirty="0">
            <a:solidFill>
              <a:schemeClr val="accent1">
                <a:lumMod val="50000"/>
              </a:schemeClr>
            </a:solidFill>
          </a:endParaRPr>
        </a:p>
      </dsp:txBody>
      <dsp:txXfrm>
        <a:off x="2723827" y="610458"/>
        <a:ext cx="5779306" cy="1303087"/>
      </dsp:txXfrm>
    </dsp:sp>
    <dsp:sp modelId="{CCB8139E-CA19-491D-9FCD-6BF28923C725}">
      <dsp:nvSpPr>
        <dsp:cNvPr id="0" name=""/>
        <dsp:cNvSpPr/>
      </dsp:nvSpPr>
      <dsp:spPr>
        <a:xfrm>
          <a:off x="4153" y="2159245"/>
          <a:ext cx="2124745"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solidFill>
                <a:schemeClr val="accent3">
                  <a:lumMod val="50000"/>
                </a:schemeClr>
              </a:solidFill>
            </a:rPr>
            <a:t>Непорески приходи</a:t>
          </a:r>
          <a:endParaRPr lang="en-US" sz="1500" b="1" kern="1200" dirty="0">
            <a:solidFill>
              <a:schemeClr val="accent3">
                <a:lumMod val="50000"/>
              </a:schemeClr>
            </a:solidFill>
          </a:endParaRPr>
        </a:p>
      </dsp:txBody>
      <dsp:txXfrm>
        <a:off x="4153" y="2159245"/>
        <a:ext cx="2124745" cy="316800"/>
      </dsp:txXfrm>
    </dsp:sp>
    <dsp:sp modelId="{14D1633C-A097-4A5A-8269-B04E98857E56}">
      <dsp:nvSpPr>
        <dsp:cNvPr id="0" name=""/>
        <dsp:cNvSpPr/>
      </dsp:nvSpPr>
      <dsp:spPr>
        <a:xfrm>
          <a:off x="2128898" y="1971145"/>
          <a:ext cx="424949" cy="69300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723827" y="1971145"/>
          <a:ext cx="5779306" cy="693000"/>
        </a:xfrm>
        <a:prstGeom prst="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altLang="en-US" sz="1400" kern="1200" baseline="0" dirty="0">
              <a:solidFill>
                <a:schemeClr val="accent1">
                  <a:lumMod val="50000"/>
                </a:schemeClr>
              </a:solidFill>
              <a:latin typeface="Calibri" panose="020F0502020204030204" pitchFamily="34" charset="0"/>
            </a:rPr>
            <a:t>Врста јавних прихода који се наплаћују за коришћење јавних добара (накнаде), пружање јавних услуга (таксе) или због  коршења уговорних или законских одредби (казне и пенали</a:t>
          </a:r>
          <a:r>
            <a:rPr lang="sr-Cyrl-RS" altLang="en-US" sz="1400" kern="1200" baseline="0" dirty="0" smtClean="0">
              <a:solidFill>
                <a:schemeClr val="accent1">
                  <a:lumMod val="50000"/>
                </a:schemeClr>
              </a:solidFill>
              <a:latin typeface="Calibri" panose="020F0502020204030204" pitchFamily="34" charset="0"/>
            </a:rPr>
            <a:t>).</a:t>
          </a:r>
          <a:endParaRPr lang="en-US" sz="1400" kern="1200" baseline="0" dirty="0">
            <a:solidFill>
              <a:schemeClr val="accent1">
                <a:lumMod val="50000"/>
              </a:schemeClr>
            </a:solidFill>
          </a:endParaRPr>
        </a:p>
      </dsp:txBody>
      <dsp:txXfrm>
        <a:off x="2723827" y="1971145"/>
        <a:ext cx="5779306" cy="693000"/>
      </dsp:txXfrm>
    </dsp:sp>
    <dsp:sp modelId="{9312B733-3AEB-49F6-8245-08553BA2949B}">
      <dsp:nvSpPr>
        <dsp:cNvPr id="0" name=""/>
        <dsp:cNvSpPr/>
      </dsp:nvSpPr>
      <dsp:spPr>
        <a:xfrm>
          <a:off x="4153" y="2721745"/>
          <a:ext cx="2124745"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solidFill>
                <a:schemeClr val="accent3">
                  <a:lumMod val="50000"/>
                </a:schemeClr>
              </a:solidFill>
            </a:rPr>
            <a:t>Примања од продаје </a:t>
          </a:r>
          <a:r>
            <a:rPr lang="sr-Cyrl-RS" sz="1500" b="1" kern="1200" dirty="0" err="1" smtClean="0">
              <a:solidFill>
                <a:schemeClr val="accent3">
                  <a:lumMod val="50000"/>
                </a:schemeClr>
              </a:solidFill>
            </a:rPr>
            <a:t>нефинансијске</a:t>
          </a:r>
          <a:r>
            <a:rPr lang="sr-Cyrl-RS" sz="1500" b="1" kern="1200" dirty="0" smtClean="0">
              <a:solidFill>
                <a:schemeClr val="accent3">
                  <a:lumMod val="50000"/>
                </a:schemeClr>
              </a:solidFill>
            </a:rPr>
            <a:t> </a:t>
          </a:r>
          <a:r>
            <a:rPr lang="sr-Cyrl-RS" sz="1500" b="1" kern="1200" dirty="0">
              <a:solidFill>
                <a:schemeClr val="accent3">
                  <a:lumMod val="50000"/>
                </a:schemeClr>
              </a:solidFill>
            </a:rPr>
            <a:t>имовине</a:t>
          </a:r>
          <a:endParaRPr lang="en-US" sz="1500" b="1" kern="1200" dirty="0">
            <a:solidFill>
              <a:schemeClr val="accent3">
                <a:lumMod val="50000"/>
              </a:schemeClr>
            </a:solidFill>
          </a:endParaRPr>
        </a:p>
      </dsp:txBody>
      <dsp:txXfrm>
        <a:off x="4153" y="2721745"/>
        <a:ext cx="2124745" cy="752400"/>
      </dsp:txXfrm>
    </dsp:sp>
    <dsp:sp modelId="{435AB433-2559-485A-A03D-C32F36288071}">
      <dsp:nvSpPr>
        <dsp:cNvPr id="0" name=""/>
        <dsp:cNvSpPr/>
      </dsp:nvSpPr>
      <dsp:spPr>
        <a:xfrm>
          <a:off x="2128898" y="2721745"/>
          <a:ext cx="424949" cy="75240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723827" y="2721745"/>
          <a:ext cx="5779306" cy="752400"/>
        </a:xfrm>
        <a:prstGeom prst="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kern="1200" baseline="0" dirty="0">
              <a:solidFill>
                <a:schemeClr val="accent2">
                  <a:lumMod val="50000"/>
                </a:schemeClr>
              </a:solidFill>
            </a:rPr>
            <a:t>Ова примања се остварују продајом непокретности и покретних ствари у власништву града.</a:t>
          </a:r>
          <a:endParaRPr lang="en-US" sz="1400" kern="1200" baseline="0" dirty="0">
            <a:solidFill>
              <a:schemeClr val="accent2">
                <a:lumMod val="50000"/>
              </a:schemeClr>
            </a:solidFill>
          </a:endParaRPr>
        </a:p>
      </dsp:txBody>
      <dsp:txXfrm>
        <a:off x="2723827" y="2721745"/>
        <a:ext cx="5779306" cy="752400"/>
      </dsp:txXfrm>
    </dsp:sp>
    <dsp:sp modelId="{EFAACCF6-3A6A-4536-89B0-F0A7C44F6BE1}">
      <dsp:nvSpPr>
        <dsp:cNvPr id="0" name=""/>
        <dsp:cNvSpPr/>
      </dsp:nvSpPr>
      <dsp:spPr>
        <a:xfrm>
          <a:off x="4153" y="3593620"/>
          <a:ext cx="2124745"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smtClean="0">
              <a:solidFill>
                <a:schemeClr val="accent3">
                  <a:lumMod val="50000"/>
                </a:schemeClr>
              </a:solidFill>
            </a:rPr>
            <a:t>Примања од задуживања и  продаје финансијске имовине</a:t>
          </a:r>
          <a:endParaRPr lang="en-US" sz="1500" b="1" kern="1200" dirty="0">
            <a:solidFill>
              <a:schemeClr val="accent3">
                <a:lumMod val="50000"/>
              </a:schemeClr>
            </a:solidFill>
          </a:endParaRPr>
        </a:p>
      </dsp:txBody>
      <dsp:txXfrm>
        <a:off x="4153" y="3593620"/>
        <a:ext cx="2124745" cy="990000"/>
      </dsp:txXfrm>
    </dsp:sp>
    <dsp:sp modelId="{6497CA82-45EE-4BD1-AEB4-CC3961FBFB74}">
      <dsp:nvSpPr>
        <dsp:cNvPr id="0" name=""/>
        <dsp:cNvSpPr/>
      </dsp:nvSpPr>
      <dsp:spPr>
        <a:xfrm>
          <a:off x="2128898" y="3531745"/>
          <a:ext cx="424949" cy="111375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723827" y="3531745"/>
          <a:ext cx="5779306" cy="1113750"/>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sz="1400" b="0" i="0" kern="1200" baseline="0" dirty="0">
              <a:solidFill>
                <a:schemeClr val="accent1">
                  <a:lumMod val="50000"/>
                </a:schemeClr>
              </a:solidFill>
            </a:rPr>
            <a:t>Примања од задуживања представљају приливе по основу примања од задуживања код пословних банака у земљи у корист нивоа градова. Примања од продаје финансијске имовине  представљају приливе по основу продаје домаћих акција и осталог капитала у корист нивоа </a:t>
          </a:r>
          <a:r>
            <a:rPr lang="sr-Cyrl-RS" sz="1400" b="0" i="0" kern="1200" baseline="0" dirty="0" smtClean="0">
              <a:solidFill>
                <a:schemeClr val="accent1">
                  <a:lumMod val="50000"/>
                </a:schemeClr>
              </a:solidFill>
            </a:rPr>
            <a:t>градова.</a:t>
          </a:r>
          <a:endParaRPr lang="en-US" sz="1400" kern="1200" baseline="0" dirty="0">
            <a:solidFill>
              <a:schemeClr val="accent1">
                <a:lumMod val="50000"/>
              </a:schemeClr>
            </a:solidFill>
          </a:endParaRPr>
        </a:p>
      </dsp:txBody>
      <dsp:txXfrm>
        <a:off x="2723827" y="3531745"/>
        <a:ext cx="5779306" cy="1113750"/>
      </dsp:txXfrm>
    </dsp:sp>
    <dsp:sp modelId="{939B76D1-BB33-4E50-9ECD-839FB5787B95}">
      <dsp:nvSpPr>
        <dsp:cNvPr id="0" name=""/>
        <dsp:cNvSpPr/>
      </dsp:nvSpPr>
      <dsp:spPr>
        <a:xfrm>
          <a:off x="4153" y="4786626"/>
          <a:ext cx="2124745"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sr-Cyrl-RS" sz="1500" b="1" kern="1200" dirty="0">
              <a:solidFill>
                <a:schemeClr val="accent3">
                  <a:lumMod val="50000"/>
                </a:schemeClr>
              </a:solidFill>
            </a:rPr>
            <a:t>Пренета средства из ранијих година</a:t>
          </a:r>
          <a:endParaRPr lang="en-US" sz="1500" b="1" kern="1200" dirty="0">
            <a:solidFill>
              <a:schemeClr val="accent3">
                <a:lumMod val="50000"/>
              </a:schemeClr>
            </a:solidFill>
          </a:endParaRPr>
        </a:p>
      </dsp:txBody>
      <dsp:txXfrm>
        <a:off x="4153" y="4786626"/>
        <a:ext cx="2124745" cy="534600"/>
      </dsp:txXfrm>
    </dsp:sp>
    <dsp:sp modelId="{7845F59F-6101-48DE-ABCC-EC5351843F5B}">
      <dsp:nvSpPr>
        <dsp:cNvPr id="0" name=""/>
        <dsp:cNvSpPr/>
      </dsp:nvSpPr>
      <dsp:spPr>
        <a:xfrm>
          <a:off x="2128898" y="4703095"/>
          <a:ext cx="424949" cy="701662"/>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723827" y="4703095"/>
          <a:ext cx="5779306" cy="701662"/>
        </a:xfrm>
        <a:prstGeom prst="rect">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Cyrl-RS" altLang="en-US" sz="1400" kern="1200" baseline="0" dirty="0">
              <a:solidFill>
                <a:schemeClr val="accent1">
                  <a:lumMod val="50000"/>
                </a:schemeClr>
              </a:solidFill>
            </a:rPr>
            <a:t> Представљају </a:t>
          </a:r>
          <a:r>
            <a:rPr lang="sr-Cyrl-RS" altLang="en-US" sz="1400" kern="1200" baseline="0" dirty="0" smtClean="0">
              <a:solidFill>
                <a:schemeClr val="accent1">
                  <a:lumMod val="50000"/>
                </a:schemeClr>
              </a:solidFill>
            </a:rPr>
            <a:t>пренета средства из претходне године на име преузетих обавеза по закљученим уговорима, док део представља вишак остварених прихода из претходне године.</a:t>
          </a:r>
          <a:endParaRPr lang="en-US" sz="1400" kern="1200" baseline="0" dirty="0">
            <a:solidFill>
              <a:schemeClr val="accent1">
                <a:lumMod val="50000"/>
              </a:schemeClr>
            </a:solidFill>
          </a:endParaRPr>
        </a:p>
      </dsp:txBody>
      <dsp:txXfrm>
        <a:off x="2723827" y="4703095"/>
        <a:ext cx="5779306" cy="701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C9C78-4E8A-498B-ACC1-DC2EFA6E3D36}">
      <dsp:nvSpPr>
        <dsp:cNvPr id="0" name=""/>
        <dsp:cNvSpPr/>
      </dsp:nvSpPr>
      <dsp:spPr>
        <a:xfrm>
          <a:off x="2958604" y="1259877"/>
          <a:ext cx="2993641" cy="2993641"/>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sr-Cyrl-RS" sz="2400" kern="1200" dirty="0" smtClean="0">
              <a:solidFill>
                <a:srgbClr val="FFFF66"/>
              </a:solidFill>
              <a:latin typeface="Calibri" panose="020F0502020204030204" pitchFamily="34" charset="0"/>
              <a:cs typeface="Calibri" panose="020F0502020204030204" pitchFamily="34" charset="0"/>
            </a:rPr>
            <a:t>Укупни приходи и примања  5.872.562.685 динара</a:t>
          </a:r>
          <a:endParaRPr lang="en-US" sz="2400" kern="1200" dirty="0">
            <a:solidFill>
              <a:srgbClr val="FFFF66"/>
            </a:solidFill>
            <a:latin typeface="Calibri" panose="020F0502020204030204" pitchFamily="34" charset="0"/>
            <a:cs typeface="Calibri" panose="020F0502020204030204" pitchFamily="34" charset="0"/>
          </a:endParaRPr>
        </a:p>
      </dsp:txBody>
      <dsp:txXfrm>
        <a:off x="3397013" y="1698286"/>
        <a:ext cx="2116823" cy="2116823"/>
      </dsp:txXfrm>
    </dsp:sp>
    <dsp:sp modelId="{63432802-399F-407F-AC10-7219543A0326}">
      <dsp:nvSpPr>
        <dsp:cNvPr id="0" name=""/>
        <dsp:cNvSpPr/>
      </dsp:nvSpPr>
      <dsp:spPr>
        <a:xfrm>
          <a:off x="2880328" y="288029"/>
          <a:ext cx="3331893" cy="1236927"/>
        </a:xfrm>
        <a:prstGeom prst="ellipse">
          <a:avLst/>
        </a:prstGeom>
        <a:solidFill>
          <a:schemeClr val="accent2">
            <a:alpha val="50000"/>
            <a:hueOff val="212819"/>
            <a:satOff val="-6832"/>
            <a:lumOff val="123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smtClean="0"/>
            <a:t>Приходи од  пореза 2.569.812.402 динара</a:t>
          </a:r>
          <a:endParaRPr lang="en-US" sz="1500" kern="1200" dirty="0"/>
        </a:p>
      </dsp:txBody>
      <dsp:txXfrm>
        <a:off x="3368272" y="469173"/>
        <a:ext cx="2356005" cy="874639"/>
      </dsp:txXfrm>
    </dsp:sp>
    <dsp:sp modelId="{85B3FF07-9B3F-4744-924E-DF35D44A69C2}">
      <dsp:nvSpPr>
        <dsp:cNvPr id="0" name=""/>
        <dsp:cNvSpPr/>
      </dsp:nvSpPr>
      <dsp:spPr>
        <a:xfrm>
          <a:off x="5350123" y="1224138"/>
          <a:ext cx="3094646" cy="1236957"/>
        </a:xfrm>
        <a:prstGeom prst="ellipse">
          <a:avLst/>
        </a:prstGeom>
        <a:solidFill>
          <a:schemeClr val="accent2">
            <a:alpha val="50000"/>
            <a:hueOff val="425637"/>
            <a:satOff val="-13664"/>
            <a:lumOff val="24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smtClean="0"/>
            <a:t>Примања од задуживања и продаје финансијске имовине 500.000 динара</a:t>
          </a:r>
          <a:endParaRPr lang="sr-Cyrl-RS" sz="1500" kern="1200" dirty="0"/>
        </a:p>
      </dsp:txBody>
      <dsp:txXfrm>
        <a:off x="5803323" y="1405286"/>
        <a:ext cx="2188246" cy="874661"/>
      </dsp:txXfrm>
    </dsp:sp>
    <dsp:sp modelId="{449BFEB2-6844-4A2C-8DC2-780280CBA079}">
      <dsp:nvSpPr>
        <dsp:cNvPr id="0" name=""/>
        <dsp:cNvSpPr/>
      </dsp:nvSpPr>
      <dsp:spPr>
        <a:xfrm>
          <a:off x="5608258" y="2592297"/>
          <a:ext cx="2828108" cy="1092903"/>
        </a:xfrm>
        <a:prstGeom prst="ellipse">
          <a:avLst/>
        </a:prstGeom>
        <a:solidFill>
          <a:schemeClr val="accent2">
            <a:alpha val="50000"/>
            <a:hueOff val="638456"/>
            <a:satOff val="-20496"/>
            <a:lumOff val="369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smtClean="0"/>
            <a:t>Донације, помоћи и трансфери 137.677.803</a:t>
          </a:r>
          <a:r>
            <a:rPr lang="sr-Latn-RS" sz="1500" kern="1200" dirty="0" smtClean="0"/>
            <a:t> </a:t>
          </a:r>
          <a:r>
            <a:rPr lang="sr-Cyrl-RS" sz="1500" kern="1200" dirty="0" smtClean="0"/>
            <a:t>динара</a:t>
          </a:r>
          <a:endParaRPr lang="en-US" sz="1500" kern="1200" dirty="0"/>
        </a:p>
      </dsp:txBody>
      <dsp:txXfrm>
        <a:off x="6022425" y="2752349"/>
        <a:ext cx="1999774" cy="772799"/>
      </dsp:txXfrm>
    </dsp:sp>
    <dsp:sp modelId="{9DDE88A7-5745-4E4F-A7A8-F71A4DA0D5F2}">
      <dsp:nvSpPr>
        <dsp:cNvPr id="0" name=""/>
        <dsp:cNvSpPr/>
      </dsp:nvSpPr>
      <dsp:spPr>
        <a:xfrm>
          <a:off x="4608519" y="3744412"/>
          <a:ext cx="2804413" cy="1200120"/>
        </a:xfrm>
        <a:prstGeom prst="ellipse">
          <a:avLst/>
        </a:prstGeom>
        <a:solidFill>
          <a:schemeClr val="accent2">
            <a:alpha val="50000"/>
            <a:hueOff val="851275"/>
            <a:satOff val="-27327"/>
            <a:lumOff val="492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smtClean="0"/>
            <a:t>Други приходи 603.715.088 динара</a:t>
          </a:r>
          <a:endParaRPr lang="en-US" sz="1500" kern="1200" dirty="0"/>
        </a:p>
      </dsp:txBody>
      <dsp:txXfrm>
        <a:off x="5019216" y="3920166"/>
        <a:ext cx="1983019" cy="848612"/>
      </dsp:txXfrm>
    </dsp:sp>
    <dsp:sp modelId="{72DE4213-15E1-4436-8045-C055E8A54EDE}">
      <dsp:nvSpPr>
        <dsp:cNvPr id="0" name=""/>
        <dsp:cNvSpPr/>
      </dsp:nvSpPr>
      <dsp:spPr>
        <a:xfrm>
          <a:off x="1340101" y="3672409"/>
          <a:ext cx="2997218" cy="1203713"/>
        </a:xfrm>
        <a:prstGeom prst="ellipse">
          <a:avLst/>
        </a:prstGeom>
        <a:solidFill>
          <a:schemeClr val="accent2">
            <a:alpha val="50000"/>
            <a:hueOff val="1064094"/>
            <a:satOff val="-34159"/>
            <a:lumOff val="616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err="1" smtClean="0"/>
            <a:t>Мем</a:t>
          </a:r>
          <a:r>
            <a:rPr lang="en-US" sz="1500" kern="1200" dirty="0" smtClean="0"/>
            <a:t>o</a:t>
          </a:r>
          <a:r>
            <a:rPr lang="sr-Cyrl-RS" sz="1500" kern="1200" dirty="0" err="1" smtClean="0"/>
            <a:t>рандумске</a:t>
          </a:r>
          <a:r>
            <a:rPr lang="sr-Cyrl-RS" sz="1500" kern="1200" dirty="0" smtClean="0"/>
            <a:t> ставке за </a:t>
          </a:r>
          <a:r>
            <a:rPr lang="sr-Cyrl-RS" sz="1500" kern="1200" dirty="0" err="1" smtClean="0"/>
            <a:t>рефундацију</a:t>
          </a:r>
          <a:r>
            <a:rPr lang="sr-Cyrl-RS" sz="1500" kern="1200" dirty="0" smtClean="0"/>
            <a:t> расхода  577.000 динара</a:t>
          </a:r>
          <a:endParaRPr lang="en-US" sz="1500" kern="1200" dirty="0"/>
        </a:p>
      </dsp:txBody>
      <dsp:txXfrm>
        <a:off x="1779033" y="3848689"/>
        <a:ext cx="2119354" cy="851153"/>
      </dsp:txXfrm>
    </dsp:sp>
    <dsp:sp modelId="{91CFC9CD-FF79-40EF-A271-A8DBB0423AC2}">
      <dsp:nvSpPr>
        <dsp:cNvPr id="0" name=""/>
        <dsp:cNvSpPr/>
      </dsp:nvSpPr>
      <dsp:spPr>
        <a:xfrm>
          <a:off x="153151" y="2487700"/>
          <a:ext cx="3079858" cy="1012988"/>
        </a:xfrm>
        <a:prstGeom prst="ellipse">
          <a:avLst/>
        </a:prstGeom>
        <a:solidFill>
          <a:schemeClr val="accent2">
            <a:alpha val="50000"/>
            <a:hueOff val="1276912"/>
            <a:satOff val="-40991"/>
            <a:lumOff val="739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smtClean="0"/>
            <a:t>Примања од продаје </a:t>
          </a:r>
          <a:r>
            <a:rPr lang="sr-Cyrl-RS" sz="1500" kern="1200" dirty="0" err="1" smtClean="0"/>
            <a:t>нефинансијске</a:t>
          </a:r>
          <a:r>
            <a:rPr lang="sr-Cyrl-RS" sz="1500" kern="1200" dirty="0" smtClean="0"/>
            <a:t> имовине  30.600.000 динара</a:t>
          </a:r>
          <a:endParaRPr lang="en-US" sz="1500" kern="1200" dirty="0"/>
        </a:p>
      </dsp:txBody>
      <dsp:txXfrm>
        <a:off x="604186" y="2636049"/>
        <a:ext cx="2177788" cy="716290"/>
      </dsp:txXfrm>
    </dsp:sp>
    <dsp:sp modelId="{FC69A2CE-A671-47B5-8CD8-544465E52E9C}">
      <dsp:nvSpPr>
        <dsp:cNvPr id="0" name=""/>
        <dsp:cNvSpPr/>
      </dsp:nvSpPr>
      <dsp:spPr>
        <a:xfrm>
          <a:off x="720085" y="1152122"/>
          <a:ext cx="2930221" cy="1095478"/>
        </a:xfrm>
        <a:prstGeom prst="ellipse">
          <a:avLst/>
        </a:prstGeom>
        <a:solidFill>
          <a:schemeClr val="accent2">
            <a:alpha val="50000"/>
            <a:hueOff val="1489731"/>
            <a:satOff val="-47823"/>
            <a:lumOff val="862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RS" sz="1500" kern="1200" dirty="0" smtClean="0"/>
            <a:t>Пренета средства из ранијих година</a:t>
          </a:r>
          <a:r>
            <a:rPr lang="sr-Latn-RS" sz="1500" kern="1200" dirty="0" smtClean="0"/>
            <a:t> </a:t>
          </a:r>
          <a:r>
            <a:rPr lang="sr-Cyrl-RS" sz="1500" kern="1200" dirty="0" smtClean="0"/>
            <a:t>2.529.680.392 динара</a:t>
          </a:r>
          <a:endParaRPr lang="en-US" sz="1500" kern="1200" dirty="0"/>
        </a:p>
      </dsp:txBody>
      <dsp:txXfrm>
        <a:off x="1149206" y="1312551"/>
        <a:ext cx="2071979" cy="774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F200638-5DF4-4430-A5FC-8138B5BDD0B3}" type="datetimeFigureOut">
              <a:rPr lang="en-US" smtClean="0"/>
              <a:pPr/>
              <a:t>2/19/2019</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0CEC979-1A5F-46ED-8288-2BF6E691AD6F}" type="slidenum">
              <a:rPr lang="en-US" smtClean="0"/>
              <a:pPr/>
              <a:t>‹#›</a:t>
            </a:fld>
            <a:endParaRPr lang="en-US"/>
          </a:p>
        </p:txBody>
      </p:sp>
    </p:spTree>
    <p:extLst>
      <p:ext uri="{BB962C8B-B14F-4D97-AF65-F5344CB8AC3E}">
        <p14:creationId xmlns:p14="http://schemas.microsoft.com/office/powerpoint/2010/main" val="72089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D43283B-6AD6-429E-9A6B-CD6015251173}" type="datetimeFigureOut">
              <a:rPr lang="en-US" smtClean="0"/>
              <a:pPr/>
              <a:t>2/19/2019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0DD3E29-5E3C-4E2A-B6D2-72A9CD53ABC5}" type="slidenum">
              <a:rPr lang="en-US" smtClean="0"/>
              <a:pPr/>
              <a:t>‹#›</a:t>
            </a:fld>
            <a:endParaRPr lang="en-US"/>
          </a:p>
        </p:txBody>
      </p:sp>
    </p:spTree>
    <p:extLst>
      <p:ext uri="{BB962C8B-B14F-4D97-AF65-F5344CB8AC3E}">
        <p14:creationId xmlns:p14="http://schemas.microsoft.com/office/powerpoint/2010/main" val="3747770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3E29-5E3C-4E2A-B6D2-72A9CD53ABC5}" type="slidenum">
              <a:rPr lang="en-US" smtClean="0"/>
              <a:pPr/>
              <a:t>2</a:t>
            </a:fld>
            <a:endParaRPr lang="en-US"/>
          </a:p>
        </p:txBody>
      </p:sp>
    </p:spTree>
    <p:extLst>
      <p:ext uri="{BB962C8B-B14F-4D97-AF65-F5344CB8AC3E}">
        <p14:creationId xmlns:p14="http://schemas.microsoft.com/office/powerpoint/2010/main" val="17378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3</a:t>
            </a:fld>
            <a:endParaRPr lang="en-US"/>
          </a:p>
        </p:txBody>
      </p:sp>
    </p:spTree>
    <p:extLst>
      <p:ext uri="{BB962C8B-B14F-4D97-AF65-F5344CB8AC3E}">
        <p14:creationId xmlns:p14="http://schemas.microsoft.com/office/powerpoint/2010/main" val="163957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lstStyle/>
          <a:p>
            <a:endParaRPr lang="sr-Cyrl-RS" dirty="0"/>
          </a:p>
        </p:txBody>
      </p:sp>
      <p:sp>
        <p:nvSpPr>
          <p:cNvPr id="4" name="Чувар места за број слајда 3"/>
          <p:cNvSpPr>
            <a:spLocks noGrp="1"/>
          </p:cNvSpPr>
          <p:nvPr>
            <p:ph type="sldNum" sz="quarter" idx="10"/>
          </p:nvPr>
        </p:nvSpPr>
        <p:spPr/>
        <p:txBody>
          <a:bodyPr/>
          <a:lstStyle/>
          <a:p>
            <a:fld id="{B0DD3E29-5E3C-4E2A-B6D2-72A9CD53ABC5}" type="slidenum">
              <a:rPr lang="en-US" smtClean="0"/>
              <a:pPr/>
              <a:t>14</a:t>
            </a:fld>
            <a:endParaRPr lang="en-US"/>
          </a:p>
        </p:txBody>
      </p:sp>
    </p:spTree>
    <p:extLst>
      <p:ext uri="{BB962C8B-B14F-4D97-AF65-F5344CB8AC3E}">
        <p14:creationId xmlns:p14="http://schemas.microsoft.com/office/powerpoint/2010/main" val="41921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17</a:t>
            </a:fld>
            <a:endParaRPr lang="en-US"/>
          </a:p>
        </p:txBody>
      </p:sp>
    </p:spTree>
    <p:extLst>
      <p:ext uri="{BB962C8B-B14F-4D97-AF65-F5344CB8AC3E}">
        <p14:creationId xmlns:p14="http://schemas.microsoft.com/office/powerpoint/2010/main" val="269776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487EF8-07F1-4132-9D28-E3E3FCCC23B1}"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10521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49EEE-4F84-4052-B363-C737F6A14016}"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2858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20370-F757-4CDD-B7F0-D08A120BC05A}"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20604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Наслов слајда">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sr-Cyrl-CS" smtClean="0"/>
              <a:t>Кликните и уредите наслов</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Cyrl-CS" smtClean="0"/>
              <a:t>Кликните и уредите стил поднаслова мастера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75FB0A07-249F-4345-993B-6AB4700608B8}"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2665469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Наслов и садржај">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sr-Cyrl-CS" smtClean="0"/>
              <a:t>Кликните и уредите наслов</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4001639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лавље одељк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sr-Cyrl-CS" smtClean="0"/>
              <a:t>Кликните и уредите наслов</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smtClean="0"/>
              <a:t>Уредите стил текста мастера</a:t>
            </a:r>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8982211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садржај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sr-Cyrl-CS" smtClean="0"/>
              <a:t>Кликните и уредите наслов</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5" name="Date Placeholder 4"/>
          <p:cNvSpPr>
            <a:spLocks noGrp="1"/>
          </p:cNvSpPr>
          <p:nvPr>
            <p:ph type="dt" sz="half" idx="10"/>
          </p:nvPr>
        </p:nvSpPr>
        <p:spPr/>
        <p:txBody>
          <a:bodyPr/>
          <a:lstStyle/>
          <a:p>
            <a:fld id="{16177A51-6661-464F-AF3F-5F9E5897B61D}"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554437070"/>
      </p:ext>
    </p:extLst>
  </p:cSld>
  <p:clrMapOvr>
    <a:masterClrMapping/>
  </p:clrMapOvr>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Поређењ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Cyrl-CS" smtClean="0"/>
              <a:t>Кликните и уредите наслов</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CS" smtClean="0"/>
              <a:t>Уредите стил текста мастера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CS" smtClean="0"/>
              <a:t>Уредите стил текста мастера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7" name="Date Placeholder 6"/>
          <p:cNvSpPr>
            <a:spLocks noGrp="1"/>
          </p:cNvSpPr>
          <p:nvPr>
            <p:ph type="dt" sz="half" idx="10"/>
          </p:nvPr>
        </p:nvSpPr>
        <p:spPr/>
        <p:txBody>
          <a:bodyPr/>
          <a:lstStyle/>
          <a:p>
            <a:fld id="{16177A51-6661-464F-AF3F-5F9E5897B61D}"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400252497"/>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Само насло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mtClean="0"/>
              <a:t>Кликните и уредите наслов</a:t>
            </a:r>
            <a:endParaRPr lang="en-US" dirty="0"/>
          </a:p>
        </p:txBody>
      </p:sp>
      <p:sp>
        <p:nvSpPr>
          <p:cNvPr id="3" name="Date Placeholder 2"/>
          <p:cNvSpPr>
            <a:spLocks noGrp="1"/>
          </p:cNvSpPr>
          <p:nvPr>
            <p:ph type="dt" sz="half" idx="10"/>
          </p:nvPr>
        </p:nvSpPr>
        <p:spPr/>
        <p:txBody>
          <a:bodyPr/>
          <a:lstStyle/>
          <a:p>
            <a:fld id="{16177A51-6661-464F-AF3F-5F9E5897B61D}"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01967863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77A51-6661-464F-AF3F-5F9E5897B61D}" type="datetime1">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8466004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78895-3498-4D33-B7FC-B54F27028AE1}"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15317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Садржај са нат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sr-Cyrl-CS" smtClean="0"/>
              <a:t>Кликните и уредите наслов</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Cyrl-CS" smtClean="0"/>
              <a:t>Уредите стил текста мастера</a:t>
            </a:r>
          </a:p>
        </p:txBody>
      </p:sp>
      <p:sp>
        <p:nvSpPr>
          <p:cNvPr id="5" name="Date Placeholder 4"/>
          <p:cNvSpPr>
            <a:spLocks noGrp="1"/>
          </p:cNvSpPr>
          <p:nvPr>
            <p:ph type="dt" sz="half" idx="10"/>
          </p:nvPr>
        </p:nvSpPr>
        <p:spPr/>
        <p:txBody>
          <a:bodyPr/>
          <a:lstStyle/>
          <a:p>
            <a:fld id="{16177A51-6661-464F-AF3F-5F9E5897B61D}"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243883686"/>
      </p:ext>
    </p:extLst>
  </p:cSld>
  <p:clrMapOvr>
    <a:masterClrMapping/>
  </p:clrMapOvr>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Слика са нат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sr-Cyrl-CS" smtClean="0"/>
              <a:t>Кликните и уредите наслов</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r-Cyrl-CS" smtClean="0"/>
              <a:t>Кликните на икону да бисте додали слику</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Cyrl-CS" smtClean="0"/>
              <a:t>Уредите стил текста мастера</a:t>
            </a:r>
          </a:p>
        </p:txBody>
      </p:sp>
      <p:sp>
        <p:nvSpPr>
          <p:cNvPr id="5" name="Date Placeholder 4"/>
          <p:cNvSpPr>
            <a:spLocks noGrp="1"/>
          </p:cNvSpPr>
          <p:nvPr>
            <p:ph type="dt" sz="half" idx="10"/>
          </p:nvPr>
        </p:nvSpPr>
        <p:spPr/>
        <p:txBody>
          <a:bodyPr/>
          <a:lstStyle/>
          <a:p>
            <a:fld id="{16177A51-6661-464F-AF3F-5F9E5897B61D}"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16797773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Панорамска слика са нат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sr-Cyrl-CS" smtClean="0"/>
              <a:t>Кликните и уредите наслов</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r-Cyrl-CS" smtClean="0"/>
              <a:t>Кликните на икону да бисте додали слику</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Cyrl-CS" smtClean="0"/>
              <a:t>Уредите стил текста мастера</a:t>
            </a:r>
          </a:p>
        </p:txBody>
      </p:sp>
      <p:sp>
        <p:nvSpPr>
          <p:cNvPr id="5" name="Date Placeholder 4"/>
          <p:cNvSpPr>
            <a:spLocks noGrp="1"/>
          </p:cNvSpPr>
          <p:nvPr>
            <p:ph type="dt" sz="half" idx="10"/>
          </p:nvPr>
        </p:nvSpPr>
        <p:spPr/>
        <p:txBody>
          <a:bodyPr/>
          <a:lstStyle/>
          <a:p>
            <a:fld id="{16177A51-6661-464F-AF3F-5F9E5897B61D}"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874166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Наслов и натпис">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sr-Cyrl-CS" smtClean="0"/>
              <a:t>Кликните и уредите наслов</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smtClean="0"/>
              <a:t>Уредите стил текста мастера</a:t>
            </a:r>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60740914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 са натписом">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sr-Cyrl-CS" smtClean="0"/>
              <a:t>Кликните и уредите наслов</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r-Cyrl-CS" smtClean="0"/>
              <a:t>Уредите стил текста мастера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smtClean="0"/>
              <a:t>Уредите стил текста мастера</a:t>
            </a:r>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53511981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Картица са именом">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sr-Cyrl-CS" smtClean="0"/>
              <a:t>Кликните и уредите наслов</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smtClean="0"/>
              <a:t>Уредите стил текста мастера</a:t>
            </a:r>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73526415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Картица са понуђеним именом">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sr-Cyrl-CS" smtClean="0"/>
              <a:t>Кликните и уредите наслов</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sr-Cyrl-CS" smtClean="0"/>
              <a:t>Уредите стил текста мастера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smtClean="0"/>
              <a:t>Уредите стил текста мастера</a:t>
            </a:r>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65912752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Тачно или нетачно">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sr-Cyrl-CS" smtClean="0"/>
              <a:t>Кликните и уредите наслов</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r-Cyrl-CS" smtClean="0"/>
              <a:t>Уредите стил текста мастера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smtClean="0"/>
              <a:t>Уредите стил текста мастера</a:t>
            </a:r>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0814702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Наслов и вертикални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r-Cyrl-CS" smtClean="0"/>
              <a:t>Кликните и уредите наслов</a:t>
            </a:r>
            <a:endParaRPr lang="en-US" dirty="0"/>
          </a:p>
        </p:txBody>
      </p:sp>
      <p:sp>
        <p:nvSpPr>
          <p:cNvPr id="3" name="Vertical Text Placeholder 2"/>
          <p:cNvSpPr>
            <a:spLocks noGrp="1"/>
          </p:cNvSpPr>
          <p:nvPr>
            <p:ph type="body" orient="vert" idx="1"/>
          </p:nvPr>
        </p:nvSpPr>
        <p:spPr/>
        <p:txBody>
          <a:bodyPr vert="eaVert" anchor="t"/>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6913487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ни наслов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sr-Cyrl-CS" smtClean="0"/>
              <a:t>Кликните и уредите наслов</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4" name="Date Placeholder 3"/>
          <p:cNvSpPr>
            <a:spLocks noGrp="1"/>
          </p:cNvSpPr>
          <p:nvPr>
            <p:ph type="dt" sz="half" idx="10"/>
          </p:nvPr>
        </p:nvSpPr>
        <p:spPr/>
        <p:txBody>
          <a:bodyPr/>
          <a:lstStyle/>
          <a:p>
            <a:fld id="{16177A51-6661-464F-AF3F-5F9E5897B61D}"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9091206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E79DB-ED39-4329-92C5-F5019745971C}"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971558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0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83F819-929A-4FD7-A544-D4CCA8B66912}"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680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64A61-12DB-4731-919F-1A852C2C9915}"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14254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F04FF-B6FF-4841-86BA-8CA90B73CA57}"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41948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4343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A6CDD-F840-42B5-8D8B-324DC27B5908}"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2929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EFDB-907E-4C9B-961F-C8E7D4ED2114}"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0714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77A51-6661-464F-AF3F-5F9E5897B61D}" type="datetime1">
              <a:rPr lang="en-US" smtClean="0"/>
              <a:t>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B0A07-249F-4345-993B-6AB4700608B8}" type="slidenum">
              <a:rPr lang="en-US" smtClean="0"/>
              <a:pPr/>
              <a:t>‹#›</a:t>
            </a:fld>
            <a:endParaRPr lang="en-US"/>
          </a:p>
        </p:txBody>
      </p:sp>
    </p:spTree>
    <p:extLst>
      <p:ext uri="{BB962C8B-B14F-4D97-AF65-F5344CB8AC3E}">
        <p14:creationId xmlns:p14="http://schemas.microsoft.com/office/powerpoint/2010/main" val="790816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sr-Cyrl-CS" smtClean="0"/>
              <a:t>Кликните и уредите наслов</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sr-Cyrl-CS" smtClean="0"/>
              <a:t>Уредите стил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177A51-6661-464F-AF3F-5F9E5897B61D}" type="datetime1">
              <a:rPr lang="en-US" smtClean="0"/>
              <a:t>2/19/2019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FB0A07-249F-4345-993B-6AB4700608B8}" type="slidenum">
              <a:rPr lang="en-US" smtClean="0"/>
              <a:pPr/>
              <a:t>‹#›</a:t>
            </a:fld>
            <a:endParaRPr lang="en-US"/>
          </a:p>
        </p:txBody>
      </p:sp>
    </p:spTree>
    <p:extLst>
      <p:ext uri="{BB962C8B-B14F-4D97-AF65-F5344CB8AC3E}">
        <p14:creationId xmlns:p14="http://schemas.microsoft.com/office/powerpoint/2010/main" val="409398637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hyperlink" Target="http://openclipart.org/detail/171507/money-pot-by-gnokii-171507"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59" y="532883"/>
            <a:ext cx="7574347" cy="2608085"/>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sr-Cyrl-RS" b="1" dirty="0">
                <a:ln/>
                <a:solidFill>
                  <a:schemeClr val="accent3"/>
                </a:solidFill>
                <a:effectLst>
                  <a:outerShdw blurRad="38100" dist="38100" dir="2700000" algn="tl">
                    <a:srgbClr val="000000">
                      <a:alpha val="43137"/>
                    </a:srgbClr>
                  </a:outerShdw>
                </a:effectLst>
                <a:latin typeface="+mn-lt"/>
              </a:rPr>
              <a:t>ГРАД</a:t>
            </a:r>
            <a:r>
              <a:rPr lang="en-US" b="1" dirty="0">
                <a:ln/>
                <a:solidFill>
                  <a:schemeClr val="accent3"/>
                </a:solidFill>
                <a:effectLst>
                  <a:outerShdw blurRad="38100" dist="38100" dir="2700000" algn="tl">
                    <a:srgbClr val="000000">
                      <a:alpha val="43137"/>
                    </a:srgbClr>
                  </a:outerShdw>
                </a:effectLst>
                <a:latin typeface="+mn-lt"/>
              </a:rPr>
              <a:t> </a:t>
            </a:r>
            <a:r>
              <a:rPr lang="sr-Cyrl-RS" b="1" dirty="0" smtClean="0">
                <a:ln/>
                <a:solidFill>
                  <a:schemeClr val="accent3"/>
                </a:solidFill>
                <a:effectLst>
                  <a:outerShdw blurRad="38100" dist="38100" dir="2700000" algn="tl">
                    <a:srgbClr val="000000">
                      <a:alpha val="43137"/>
                    </a:srgbClr>
                  </a:outerShdw>
                </a:effectLst>
                <a:latin typeface="+mn-lt"/>
              </a:rPr>
              <a:t>ПОЖАРЕВАЦ</a:t>
            </a:r>
            <a:endParaRPr lang="en-US" b="1" dirty="0">
              <a:ln/>
              <a:solidFill>
                <a:schemeClr val="accent3"/>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006663" y="3140968"/>
            <a:ext cx="8213537" cy="1512168"/>
          </a:xfrm>
        </p:spPr>
        <p:txBody>
          <a:bodyPr>
            <a:normAutofit/>
          </a:bodyPr>
          <a:lstStyle/>
          <a:p>
            <a:pPr algn="ctr"/>
            <a:endParaRPr lang="sr-Cyrl-RS" b="1" dirty="0" smtClean="0">
              <a:solidFill>
                <a:schemeClr val="accent1">
                  <a:lumMod val="50000"/>
                </a:schemeClr>
              </a:solidFill>
            </a:endParaRPr>
          </a:p>
          <a:p>
            <a:pPr algn="ctr"/>
            <a:r>
              <a:rPr lang="sr-Cyrl-RS" sz="2400" dirty="0" smtClean="0">
                <a:ln w="0">
                  <a:solidFill>
                    <a:schemeClr val="accent1">
                      <a:lumMod val="75000"/>
                    </a:schemeClr>
                  </a:solidFill>
                </a:ln>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ГРАЂАНСКИ </a:t>
            </a:r>
            <a:r>
              <a:rPr lang="sr-Cyrl-RS" sz="2400" dirty="0">
                <a:ln w="0">
                  <a:solidFill>
                    <a:schemeClr val="accent1">
                      <a:lumMod val="75000"/>
                    </a:schemeClr>
                  </a:solidFill>
                </a:ln>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ВОДИЧ КРОЗ ОДЛУКУ О БУЏЕТУ </a:t>
            </a:r>
            <a:r>
              <a:rPr lang="sr-Cyrl-RS" sz="2400" dirty="0" smtClean="0">
                <a:ln w="0">
                  <a:solidFill>
                    <a:schemeClr val="accent1">
                      <a:lumMod val="75000"/>
                    </a:schemeClr>
                  </a:solidFill>
                </a:ln>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ЗА 2019. ГОДИНУ</a:t>
            </a:r>
            <a:endParaRPr lang="en-US" sz="2400" dirty="0">
              <a:ln w="0">
                <a:solidFill>
                  <a:schemeClr val="accent1">
                    <a:lumMod val="75000"/>
                  </a:schemeClr>
                </a:solidFill>
              </a:ln>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5" name="Слика 4"/>
          <p:cNvPicPr>
            <a:picLocks noChangeAspect="1"/>
          </p:cNvPicPr>
          <p:nvPr/>
        </p:nvPicPr>
        <p:blipFill>
          <a:blip r:embed="rId2"/>
          <a:stretch>
            <a:fillRect/>
          </a:stretch>
        </p:blipFill>
        <p:spPr>
          <a:xfrm>
            <a:off x="6842692" y="532883"/>
            <a:ext cx="1554615" cy="1597542"/>
          </a:xfrm>
          <a:prstGeom prst="rect">
            <a:avLst/>
          </a:prstGeom>
        </p:spPr>
      </p:pic>
    </p:spTree>
    <p:extLst>
      <p:ext uri="{BB962C8B-B14F-4D97-AF65-F5344CB8AC3E}">
        <p14:creationId xmlns:p14="http://schemas.microsoft.com/office/powerpoint/2010/main" val="2642155704"/>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1"/>
        <p14:stopEvt time="6233"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619919"/>
          </a:xfrm>
        </p:spPr>
        <p:txBody>
          <a:bodyPr>
            <a:normAutofit fontScale="90000"/>
          </a:bodyPr>
          <a:lstStyle/>
          <a:p>
            <a:r>
              <a:rPr lang="sr-Cyrl-RS" dirty="0">
                <a:ln w="0"/>
                <a:solidFill>
                  <a:schemeClr val="accent1"/>
                </a:solidFill>
                <a:effectLst>
                  <a:outerShdw blurRad="38100" dist="25400" dir="5400000" algn="ctr" rotWithShape="0">
                    <a:srgbClr val="6E747A">
                      <a:alpha val="43000"/>
                    </a:srgbClr>
                  </a:outerShdw>
                </a:effectLst>
              </a:rPr>
              <a:t>Шта су приходи и примања буџета?</a:t>
            </a: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520645"/>
              </p:ext>
            </p:extLst>
          </p:nvPr>
        </p:nvGraphicFramePr>
        <p:xfrm>
          <a:off x="395536" y="838019"/>
          <a:ext cx="8507288" cy="5452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FB0A07-249F-4345-993B-6AB4700608B8}" type="slidenum">
              <a:rPr lang="en-US" smtClean="0"/>
              <a:pPr/>
              <a:t>10</a:t>
            </a:fld>
            <a:endParaRPr lang="en-US"/>
          </a:p>
        </p:txBody>
      </p:sp>
    </p:spTree>
    <p:extLst>
      <p:ext uri="{BB962C8B-B14F-4D97-AF65-F5344CB8AC3E}">
        <p14:creationId xmlns:p14="http://schemas.microsoft.com/office/powerpoint/2010/main" val="1077873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05" y="247866"/>
            <a:ext cx="8196695" cy="1092901"/>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sr-Cyrl-RS" sz="3100" b="1" dirty="0">
                <a:ln/>
                <a:solidFill>
                  <a:schemeClr val="accent1">
                    <a:lumMod val="60000"/>
                    <a:lumOff val="40000"/>
                  </a:schemeClr>
                </a:solidFill>
                <a:latin typeface="Calibri" panose="020F0502020204030204" pitchFamily="34" charset="0"/>
                <a:cs typeface="Calibri" panose="020F0502020204030204" pitchFamily="34" charset="0"/>
              </a:rPr>
              <a:t>Структура </a:t>
            </a:r>
            <a:r>
              <a:rPr lang="sr-Cyrl-RS" sz="3100" b="1" dirty="0" smtClean="0">
                <a:ln/>
                <a:solidFill>
                  <a:schemeClr val="accent1">
                    <a:lumMod val="60000"/>
                    <a:lumOff val="40000"/>
                  </a:schemeClr>
                </a:solidFill>
                <a:latin typeface="Calibri" panose="020F0502020204030204" pitchFamily="34" charset="0"/>
                <a:cs typeface="Calibri" panose="020F0502020204030204" pitchFamily="34" charset="0"/>
              </a:rPr>
              <a:t>планираних прихода </a:t>
            </a:r>
            <a:r>
              <a:rPr lang="sr-Cyrl-RS" sz="3100" b="1" dirty="0">
                <a:ln/>
                <a:solidFill>
                  <a:schemeClr val="accent1">
                    <a:lumMod val="60000"/>
                    <a:lumOff val="40000"/>
                  </a:schemeClr>
                </a:solidFill>
                <a:latin typeface="Calibri" panose="020F0502020204030204" pitchFamily="34" charset="0"/>
                <a:cs typeface="Calibri" panose="020F0502020204030204" pitchFamily="34" charset="0"/>
              </a:rPr>
              <a:t>и примања </a:t>
            </a:r>
            <a:r>
              <a:rPr lang="sr-Cyrl-RS" sz="3100" b="1" dirty="0" smtClean="0">
                <a:ln/>
                <a:solidFill>
                  <a:schemeClr val="accent1">
                    <a:lumMod val="60000"/>
                    <a:lumOff val="40000"/>
                  </a:schemeClr>
                </a:solidFill>
                <a:latin typeface="Calibri" panose="020F0502020204030204" pitchFamily="34" charset="0"/>
                <a:cs typeface="Calibri" panose="020F0502020204030204" pitchFamily="34" charset="0"/>
              </a:rPr>
              <a:t/>
            </a:r>
            <a:br>
              <a:rPr lang="sr-Cyrl-RS" sz="3100" b="1" dirty="0" smtClean="0">
                <a:ln/>
                <a:solidFill>
                  <a:schemeClr val="accent1">
                    <a:lumMod val="60000"/>
                    <a:lumOff val="40000"/>
                  </a:schemeClr>
                </a:solidFill>
                <a:latin typeface="Calibri" panose="020F0502020204030204" pitchFamily="34" charset="0"/>
                <a:cs typeface="Calibri" panose="020F0502020204030204" pitchFamily="34" charset="0"/>
              </a:rPr>
            </a:br>
            <a:r>
              <a:rPr lang="sr-Cyrl-RS" sz="3100" b="1" dirty="0" smtClean="0">
                <a:ln/>
                <a:solidFill>
                  <a:schemeClr val="accent1">
                    <a:lumMod val="60000"/>
                    <a:lumOff val="40000"/>
                  </a:schemeClr>
                </a:solidFill>
                <a:latin typeface="Calibri" panose="020F0502020204030204" pitchFamily="34" charset="0"/>
                <a:cs typeface="Calibri" panose="020F0502020204030204" pitchFamily="34" charset="0"/>
              </a:rPr>
              <a:t>за 2019. годину </a:t>
            </a:r>
            <a:r>
              <a:rPr lang="sr-Cyrl-RS" sz="3000" b="1" dirty="0" smtClean="0">
                <a:ln/>
                <a:solidFill>
                  <a:schemeClr val="accent1">
                    <a:lumMod val="60000"/>
                    <a:lumOff val="40000"/>
                  </a:schemeClr>
                </a:solidFill>
              </a:rPr>
              <a:t/>
            </a:r>
            <a:br>
              <a:rPr lang="sr-Cyrl-RS" sz="3000" b="1" dirty="0" smtClean="0">
                <a:ln/>
                <a:solidFill>
                  <a:schemeClr val="accent1">
                    <a:lumMod val="60000"/>
                    <a:lumOff val="40000"/>
                  </a:schemeClr>
                </a:solidFill>
              </a:rPr>
            </a:br>
            <a:endParaRPr lang="en-US" sz="2200" b="1" dirty="0">
              <a:ln/>
              <a:solidFill>
                <a:schemeClr val="accent1">
                  <a:lumMod val="60000"/>
                  <a:lumOff val="4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6" name="Diagram 4"/>
          <p:cNvGraphicFramePr/>
          <p:nvPr>
            <p:extLst>
              <p:ext uri="{D42A27DB-BD31-4B8C-83A1-F6EECF244321}">
                <p14:modId xmlns:p14="http://schemas.microsoft.com/office/powerpoint/2010/main" val="1450438926"/>
              </p:ext>
            </p:extLst>
          </p:nvPr>
        </p:nvGraphicFramePr>
        <p:xfrm>
          <a:off x="251520" y="1052736"/>
          <a:ext cx="8784976" cy="5303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0AF26-CBF3-47D3-B412-DD36193B6AE4}"/>
              </a:ext>
            </a:extLst>
          </p:cNvPr>
          <p:cNvSpPr>
            <a:spLocks noGrp="1"/>
          </p:cNvSpPr>
          <p:nvPr>
            <p:ph type="title"/>
          </p:nvPr>
        </p:nvSpPr>
        <p:spPr>
          <a:xfrm>
            <a:off x="982133" y="457201"/>
            <a:ext cx="7704667" cy="1315615"/>
          </a:xfrm>
        </p:spPr>
        <p:txBody>
          <a:bodyPr>
            <a:normAutofit/>
          </a:bodyPr>
          <a:lstStyle/>
          <a:p>
            <a:r>
              <a:rPr lang="sr-Cyrl-RS" sz="2900" dirty="0">
                <a:ln w="0"/>
                <a:solidFill>
                  <a:schemeClr val="accent1"/>
                </a:solidFill>
                <a:effectLst>
                  <a:outerShdw blurRad="38100" dist="25400" dir="5400000" algn="ctr" rotWithShape="0">
                    <a:srgbClr val="6E747A">
                      <a:alpha val="43000"/>
                    </a:srgbClr>
                  </a:outerShdw>
                </a:effectLst>
              </a:rPr>
              <a:t>Структура планираних прихода и примања </a:t>
            </a:r>
            <a:r>
              <a:rPr lang="sr-Cyrl-RS" sz="2900" dirty="0" smtClean="0">
                <a:ln w="0"/>
                <a:solidFill>
                  <a:schemeClr val="accent1"/>
                </a:solidFill>
                <a:effectLst>
                  <a:outerShdw blurRad="38100" dist="25400" dir="5400000" algn="ctr" rotWithShape="0">
                    <a:srgbClr val="6E747A">
                      <a:alpha val="43000"/>
                    </a:srgbClr>
                  </a:outerShdw>
                </a:effectLst>
              </a:rPr>
              <a:t/>
            </a:r>
            <a:br>
              <a:rPr lang="sr-Cyrl-RS" sz="2900" dirty="0" smtClean="0">
                <a:ln w="0"/>
                <a:solidFill>
                  <a:schemeClr val="accent1"/>
                </a:solidFill>
                <a:effectLst>
                  <a:outerShdw blurRad="38100" dist="25400" dir="5400000" algn="ctr" rotWithShape="0">
                    <a:srgbClr val="6E747A">
                      <a:alpha val="43000"/>
                    </a:srgbClr>
                  </a:outerShdw>
                </a:effectLst>
              </a:rPr>
            </a:br>
            <a:r>
              <a:rPr lang="sr-Cyrl-RS" sz="2900" dirty="0" smtClean="0">
                <a:ln w="0"/>
                <a:solidFill>
                  <a:schemeClr val="accent1"/>
                </a:solidFill>
                <a:effectLst>
                  <a:outerShdw blurRad="38100" dist="25400" dir="5400000" algn="ctr" rotWithShape="0">
                    <a:srgbClr val="6E747A">
                      <a:alpha val="43000"/>
                    </a:srgbClr>
                  </a:outerShdw>
                </a:effectLst>
              </a:rPr>
              <a:t>за 2019. годину </a:t>
            </a:r>
            <a:br>
              <a:rPr lang="sr-Cyrl-RS" sz="2900" dirty="0" smtClean="0">
                <a:ln w="0"/>
                <a:solidFill>
                  <a:schemeClr val="accent1"/>
                </a:solidFill>
                <a:effectLst>
                  <a:outerShdw blurRad="38100" dist="25400" dir="5400000" algn="ctr" rotWithShape="0">
                    <a:srgbClr val="6E747A">
                      <a:alpha val="43000"/>
                    </a:srgbClr>
                  </a:outerShdw>
                </a:effectLst>
              </a:rPr>
            </a:br>
            <a:endParaRPr lang="en-US" sz="2200"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a:extLst>
              <a:ext uri="{FF2B5EF4-FFF2-40B4-BE49-F238E27FC236}">
                <a16:creationId xmlns:a16="http://schemas.microsoft.com/office/drawing/2014/main" xmlns="" id="{9E78D249-127B-455E-A23A-CF5A13A657D8}"/>
              </a:ext>
            </a:extLst>
          </p:cNvPr>
          <p:cNvSpPr>
            <a:spLocks noGrp="1"/>
          </p:cNvSpPr>
          <p:nvPr>
            <p:ph type="sldNum" sz="quarter" idx="12"/>
          </p:nvPr>
        </p:nvSpPr>
        <p:spPr/>
        <p:txBody>
          <a:bodyPr/>
          <a:lstStyle/>
          <a:p>
            <a:fld id="{75FB0A07-249F-4345-993B-6AB4700608B8}" type="slidenum">
              <a:rPr lang="en-US" smtClean="0"/>
              <a:pPr/>
              <a:t>12</a:t>
            </a:fld>
            <a:endParaRPr lang="en-US"/>
          </a:p>
        </p:txBody>
      </p:sp>
      <p:graphicFrame>
        <p:nvGraphicFramePr>
          <p:cNvPr id="6" name="Chart 1">
            <a:extLst>
              <a:ext uri="{FF2B5EF4-FFF2-40B4-BE49-F238E27FC236}">
                <a16:creationId xmlns:xdr="http://schemas.openxmlformats.org/drawingml/2006/spreadsheetDrawing" xmlns="" xmlns:a16="http://schemas.microsoft.com/office/drawing/2014/main" xmlns:lc="http://schemas.openxmlformats.org/drawingml/2006/lockedCanvas" id="{FD690970-CB48-4F14-9964-6D469EC66B8B}"/>
              </a:ext>
            </a:extLst>
          </p:cNvPr>
          <p:cNvGraphicFramePr>
            <a:graphicFrameLocks/>
          </p:cNvGraphicFramePr>
          <p:nvPr>
            <p:extLst>
              <p:ext uri="{D42A27DB-BD31-4B8C-83A1-F6EECF244321}">
                <p14:modId xmlns:p14="http://schemas.microsoft.com/office/powerpoint/2010/main" val="710560587"/>
              </p:ext>
            </p:extLst>
          </p:nvPr>
        </p:nvGraphicFramePr>
        <p:xfrm>
          <a:off x="714701" y="190573"/>
          <a:ext cx="8239530" cy="6290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6164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274638"/>
            <a:ext cx="7643192" cy="778098"/>
          </a:xfrm>
        </p:spPr>
        <p:txBody>
          <a:bodyPr>
            <a:normAutofit/>
          </a:bodyPr>
          <a:lstStyle/>
          <a:p>
            <a:r>
              <a:rPr lang="sr-Cyrl-RS" sz="30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На </a:t>
            </a:r>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шта се троше јавна </a:t>
            </a:r>
            <a:r>
              <a:rPr lang="sr-Cyrl-RS" sz="30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средства</a:t>
            </a:r>
            <a:r>
              <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
        <p:nvSpPr>
          <p:cNvPr id="7" name="Content Placeholder 6"/>
          <p:cNvSpPr>
            <a:spLocks noGrp="1"/>
          </p:cNvSpPr>
          <p:nvPr>
            <p:ph idx="1"/>
          </p:nvPr>
        </p:nvSpPr>
        <p:spPr>
          <a:xfrm>
            <a:off x="457200" y="1387574"/>
            <a:ext cx="8229600" cy="4921786"/>
          </a:xfrm>
        </p:spPr>
        <p:txBody>
          <a:bodyPr>
            <a:normAutofit fontScale="92500" lnSpcReduction="20000"/>
          </a:bodyPr>
          <a:lstStyle/>
          <a:p>
            <a:pPr marL="137160" indent="0" algn="just">
              <a:buNone/>
            </a:pPr>
            <a:r>
              <a:rPr lang="sr-Cyrl-RS" sz="1600" dirty="0"/>
              <a:t>	</a:t>
            </a:r>
            <a:r>
              <a:rPr lang="sr-Cyrl-RS" sz="1700" dirty="0" smtClean="0">
                <a:solidFill>
                  <a:schemeClr val="accent2">
                    <a:lumMod val="50000"/>
                  </a:schemeClr>
                </a:solidFill>
              </a:rPr>
              <a:t>    Буџет </a:t>
            </a:r>
            <a:r>
              <a:rPr lang="sr-Cyrl-RS" sz="1700" dirty="0">
                <a:solidFill>
                  <a:schemeClr val="accent2">
                    <a:lumMod val="50000"/>
                  </a:schemeClr>
                </a:solidFill>
              </a:rPr>
              <a:t>мора бити у равнотежи, што значи да расходи морају одговарати приходима. </a:t>
            </a:r>
            <a:r>
              <a:rPr lang="sr-Cyrl-RS" sz="1700" dirty="0" smtClean="0">
                <a:solidFill>
                  <a:schemeClr val="accent2">
                    <a:lumMod val="50000"/>
                  </a:schemeClr>
                </a:solidFill>
              </a:rPr>
              <a:t>		    Укупни  планирани </a:t>
            </a:r>
            <a:r>
              <a:rPr lang="sr-Cyrl-RS" sz="1700" dirty="0">
                <a:solidFill>
                  <a:schemeClr val="accent2">
                    <a:lumMod val="50000"/>
                  </a:schemeClr>
                </a:solidFill>
              </a:rPr>
              <a:t>расходи и издаци у 2018. години из буџета износе: </a:t>
            </a:r>
          </a:p>
          <a:p>
            <a:endParaRPr lang="sr-Cyrl-RS" sz="1700" dirty="0">
              <a:solidFill>
                <a:schemeClr val="accent2">
                  <a:lumMod val="50000"/>
                </a:schemeClr>
              </a:solidFill>
            </a:endParaRPr>
          </a:p>
          <a:p>
            <a:endParaRPr lang="sr-Cyrl-RS" sz="1700" dirty="0">
              <a:solidFill>
                <a:schemeClr val="accent2">
                  <a:lumMod val="50000"/>
                </a:schemeClr>
              </a:solidFill>
            </a:endParaRPr>
          </a:p>
          <a:p>
            <a:endParaRPr lang="sr-Cyrl-RS" sz="1700" dirty="0">
              <a:solidFill>
                <a:schemeClr val="accent2">
                  <a:lumMod val="50000"/>
                </a:schemeClr>
              </a:solidFill>
            </a:endParaRPr>
          </a:p>
          <a:p>
            <a:pPr marL="137160" indent="0" algn="just">
              <a:buNone/>
            </a:pPr>
            <a:endParaRPr lang="ru-RU" sz="1700" dirty="0">
              <a:solidFill>
                <a:schemeClr val="accent2">
                  <a:lumMod val="50000"/>
                </a:schemeClr>
              </a:solidFill>
            </a:endParaRPr>
          </a:p>
          <a:p>
            <a:pPr marL="422910" indent="-285750" algn="just">
              <a:buFont typeface="Wingdings" panose="05000000000000000000" pitchFamily="2" charset="2"/>
              <a:buChar char="ü"/>
            </a:pPr>
            <a:r>
              <a:rPr lang="sr-Cyrl-RS" sz="1700" b="1" dirty="0">
                <a:solidFill>
                  <a:schemeClr val="accent2">
                    <a:lumMod val="50000"/>
                  </a:schemeClr>
                </a:solidFill>
              </a:rPr>
              <a:t>РАСХОДИ </a:t>
            </a:r>
            <a:r>
              <a:rPr lang="sr-Cyrl-RS" sz="1700" dirty="0" smtClean="0">
                <a:solidFill>
                  <a:schemeClr val="accent2">
                    <a:lumMod val="50000"/>
                  </a:schemeClr>
                </a:solidFill>
              </a:rPr>
              <a:t>представљају </a:t>
            </a:r>
            <a:r>
              <a:rPr lang="sr-Cyrl-RS" sz="1700" dirty="0">
                <a:solidFill>
                  <a:schemeClr val="accent2">
                    <a:lumMod val="50000"/>
                  </a:schemeClr>
                </a:solidFill>
              </a:rPr>
              <a:t>све трошкове града за плате буџетских корисника, набавку роба и услуга, субвенције, дотације и трансфере, социјалну помоћ и остале трошкове које град/општина обезбеђује без директне и непосредне накнаде. </a:t>
            </a:r>
            <a:endParaRPr lang="vi-VN" sz="1700" dirty="0">
              <a:solidFill>
                <a:schemeClr val="accent2">
                  <a:lumMod val="50000"/>
                </a:schemeClr>
              </a:solidFill>
            </a:endParaRPr>
          </a:p>
          <a:p>
            <a:pPr marL="422910" indent="-285750" algn="just">
              <a:buFont typeface="Wingdings" panose="05000000000000000000" pitchFamily="2" charset="2"/>
              <a:buChar char="ü"/>
            </a:pPr>
            <a:r>
              <a:rPr lang="sr-Cyrl-RS" sz="1700" b="1" dirty="0">
                <a:solidFill>
                  <a:schemeClr val="accent2">
                    <a:lumMod val="50000"/>
                  </a:schemeClr>
                </a:solidFill>
              </a:rPr>
              <a:t>ИЗДАЦИ</a:t>
            </a:r>
            <a:r>
              <a:rPr lang="sr-Cyrl-RS" sz="1700" dirty="0">
                <a:solidFill>
                  <a:schemeClr val="accent2">
                    <a:lumMod val="50000"/>
                  </a:schemeClr>
                </a:solidFill>
              </a:rPr>
              <a:t> представљају трошкове изградње или инвестиционог одржавања већ постојећих објеката, набавку земљишта, машина и опр</a:t>
            </a:r>
            <a:r>
              <a:rPr lang="sr-Latn-RS" sz="1700" dirty="0">
                <a:solidFill>
                  <a:schemeClr val="accent2">
                    <a:lumMod val="50000"/>
                  </a:schemeClr>
                </a:solidFill>
              </a:rPr>
              <a:t>e</a:t>
            </a:r>
            <a:r>
              <a:rPr lang="sr-Cyrl-RS" sz="1700" dirty="0">
                <a:solidFill>
                  <a:schemeClr val="accent2">
                    <a:lumMod val="50000"/>
                  </a:schemeClr>
                </a:solidFill>
              </a:rPr>
              <a:t>ме неопходне за рад буџетских корисника.</a:t>
            </a:r>
          </a:p>
          <a:p>
            <a:pPr marL="422910" indent="-285750" algn="just">
              <a:buFont typeface="Wingdings" panose="05000000000000000000" pitchFamily="2" charset="2"/>
              <a:buChar char="ü"/>
            </a:pPr>
            <a:r>
              <a:rPr lang="sr-Cyrl-RS" sz="1700" b="1" dirty="0">
                <a:solidFill>
                  <a:schemeClr val="accent2">
                    <a:lumMod val="50000"/>
                  </a:schemeClr>
                </a:solidFill>
              </a:rPr>
              <a:t>РАСХОДИ И ИЗДАЦИ </a:t>
            </a:r>
            <a:r>
              <a:rPr lang="sr-Cyrl-RS" sz="1700" dirty="0">
                <a:solidFill>
                  <a:schemeClr val="accent2">
                    <a:lumMod val="50000"/>
                  </a:schemeClr>
                </a:solidFill>
              </a:rPr>
              <a:t>морају се исказивати на законом прописан начин, односно морају се исказивати: по </a:t>
            </a:r>
            <a:r>
              <a:rPr lang="sr-Cyrl-RS" sz="1700" i="1" dirty="0">
                <a:solidFill>
                  <a:schemeClr val="accent2">
                    <a:lumMod val="50000"/>
                  </a:schemeClr>
                </a:solidFill>
              </a:rPr>
              <a:t>програмима</a:t>
            </a:r>
            <a:r>
              <a:rPr lang="sr-Cyrl-RS" sz="1700" dirty="0">
                <a:solidFill>
                  <a:schemeClr val="accent2">
                    <a:lumMod val="50000"/>
                  </a:schemeClr>
                </a:solidFill>
              </a:rPr>
              <a:t> који показују колико се троши за извршавање основних надлежности и стратешких циљева града; по </a:t>
            </a:r>
            <a:r>
              <a:rPr lang="sr-Cyrl-RS" sz="1700" i="1" dirty="0">
                <a:solidFill>
                  <a:schemeClr val="accent2">
                    <a:lumMod val="50000"/>
                  </a:schemeClr>
                </a:solidFill>
              </a:rPr>
              <a:t>основној намени </a:t>
            </a:r>
            <a:r>
              <a:rPr lang="sr-Cyrl-RS" sz="1700" dirty="0">
                <a:solidFill>
                  <a:schemeClr val="accent2">
                    <a:lumMod val="50000"/>
                  </a:schemeClr>
                </a:solidFill>
              </a:rPr>
              <a:t>која показује за коју врсту трошка се средства издвајају; по </a:t>
            </a:r>
            <a:r>
              <a:rPr lang="sr-Cyrl-RS" sz="1700" i="1" dirty="0">
                <a:solidFill>
                  <a:schemeClr val="accent2">
                    <a:lumMod val="50000"/>
                  </a:schemeClr>
                </a:solidFill>
              </a:rPr>
              <a:t>функцији</a:t>
            </a:r>
            <a:r>
              <a:rPr lang="sr-Cyrl-RS" sz="1700" dirty="0">
                <a:solidFill>
                  <a:schemeClr val="accent2">
                    <a:lumMod val="50000"/>
                  </a:schemeClr>
                </a:solidFill>
              </a:rPr>
              <a:t> која показује функционалну намену за одређену област и по </a:t>
            </a:r>
            <a:r>
              <a:rPr lang="sr-Cyrl-RS" sz="1700" i="1" dirty="0">
                <a:solidFill>
                  <a:schemeClr val="accent2">
                    <a:lumMod val="50000"/>
                  </a:schemeClr>
                </a:solidFill>
              </a:rPr>
              <a:t>корисницима буџета </a:t>
            </a:r>
            <a:r>
              <a:rPr lang="sr-Cyrl-RS" sz="1700" dirty="0">
                <a:solidFill>
                  <a:schemeClr val="accent2">
                    <a:lumMod val="50000"/>
                  </a:schemeClr>
                </a:solidFill>
              </a:rPr>
              <a:t>што показује организацију рада града.</a:t>
            </a:r>
          </a:p>
          <a:p>
            <a:pPr marL="137160" indent="0" algn="just">
              <a:buNone/>
            </a:pPr>
            <a:endParaRPr lang="en-US"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24" name="Rectangle: Rounded Corners 23">
            <a:extLst>
              <a:ext uri="{FF2B5EF4-FFF2-40B4-BE49-F238E27FC236}">
                <a16:creationId xmlns:a16="http://schemas.microsoft.com/office/drawing/2014/main" xmlns="" id="{CFD6A88A-550B-4306-B111-9817A14514A4}"/>
              </a:ext>
            </a:extLst>
          </p:cNvPr>
          <p:cNvSpPr/>
          <p:nvPr/>
        </p:nvSpPr>
        <p:spPr>
          <a:xfrm>
            <a:off x="2267744" y="2060848"/>
            <a:ext cx="4608512"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Cyrl-RS" sz="2000" b="1" dirty="0" smtClean="0">
                <a:solidFill>
                  <a:schemeClr val="accent2">
                    <a:lumMod val="50000"/>
                  </a:schemeClr>
                </a:solidFill>
                <a:latin typeface="Calibri" panose="020F0502020204030204" pitchFamily="34" charset="0"/>
                <a:cs typeface="Calibri" panose="020F0502020204030204" pitchFamily="34" charset="0"/>
              </a:rPr>
              <a:t>5.872.562.685  </a:t>
            </a:r>
            <a:r>
              <a:rPr lang="sr-Cyrl-RS" sz="2000" b="1" dirty="0">
                <a:solidFill>
                  <a:schemeClr val="accent2">
                    <a:lumMod val="50000"/>
                  </a:schemeClr>
                </a:solidFill>
                <a:latin typeface="Calibri" panose="020F0502020204030204" pitchFamily="34" charset="0"/>
                <a:cs typeface="Calibri" panose="020F0502020204030204" pitchFamily="34" charset="0"/>
              </a:rPr>
              <a:t>динара</a:t>
            </a:r>
            <a:endParaRPr lang="sr-Latn-RS" sz="2000" b="1" dirty="0">
              <a:solidFill>
                <a:schemeClr val="accent2">
                  <a:lumMod val="50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5FB0A07-249F-4345-993B-6AB4700608B8}" type="slidenum">
              <a:rPr lang="en-US" smtClean="0"/>
              <a:pPr/>
              <a:t>14</a:t>
            </a:fld>
            <a:endParaRPr lang="en-US"/>
          </a:p>
        </p:txBody>
      </p:sp>
      <p:sp>
        <p:nvSpPr>
          <p:cNvPr id="6" name="Title 1"/>
          <p:cNvSpPr txBox="1">
            <a:spLocks/>
          </p:cNvSpPr>
          <p:nvPr/>
        </p:nvSpPr>
        <p:spPr>
          <a:xfrm>
            <a:off x="982132" y="263834"/>
            <a:ext cx="7857067" cy="6199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Cyrl-R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Шта су расходи и издаци буџета?</a:t>
            </a:r>
            <a:endParaRPr lang="en-U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609278634"/>
              </p:ext>
            </p:extLst>
          </p:nvPr>
        </p:nvGraphicFramePr>
        <p:xfrm>
          <a:off x="795865" y="912019"/>
          <a:ext cx="8229600" cy="5596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B0A07-249F-4345-993B-6AB4700608B8}" type="slidenum">
              <a:rPr lang="en-US" smtClean="0"/>
              <a:pPr/>
              <a:t>14</a:t>
            </a:fld>
            <a:endParaRPr lang="en-US"/>
          </a:p>
        </p:txBody>
      </p:sp>
    </p:spTree>
    <p:extLst>
      <p:ext uri="{BB962C8B-B14F-4D97-AF65-F5344CB8AC3E}">
        <p14:creationId xmlns:p14="http://schemas.microsoft.com/office/powerpoint/2010/main" val="240220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174682"/>
            <a:ext cx="7509520" cy="850106"/>
          </a:xfrm>
        </p:spPr>
        <p:txBody>
          <a:bodyPr>
            <a:noAutofit/>
          </a:bodyPr>
          <a:lstStyle/>
          <a:p>
            <a:r>
              <a:rPr lang="sr-Cyrl-RS"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Структура планираних расхода и издатака буџета за </a:t>
            </a:r>
            <a:r>
              <a:rPr lang="sr-Cyrl-RS" sz="2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2019. </a:t>
            </a:r>
            <a:r>
              <a:rPr lang="sr-Cyrl-RS"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годину</a:t>
            </a:r>
            <a:endParaRPr lang="en-US"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grpSp>
        <p:nvGrpSpPr>
          <p:cNvPr id="3" name="Група 2"/>
          <p:cNvGrpSpPr/>
          <p:nvPr/>
        </p:nvGrpSpPr>
        <p:grpSpPr>
          <a:xfrm>
            <a:off x="564301" y="1088872"/>
            <a:ext cx="8493801" cy="5019301"/>
            <a:chOff x="544987" y="1229115"/>
            <a:chExt cx="8493801" cy="5019301"/>
          </a:xfrm>
        </p:grpSpPr>
        <p:sp>
          <p:nvSpPr>
            <p:cNvPr id="7" name="Слободни облик 6"/>
            <p:cNvSpPr/>
            <p:nvPr/>
          </p:nvSpPr>
          <p:spPr>
            <a:xfrm>
              <a:off x="3727674" y="2682709"/>
              <a:ext cx="2077848" cy="2291241"/>
            </a:xfrm>
            <a:custGeom>
              <a:avLst/>
              <a:gdLst>
                <a:gd name="connsiteX0" fmla="*/ 0 w 2042911"/>
                <a:gd name="connsiteY0" fmla="*/ 1017824 h 2035648"/>
                <a:gd name="connsiteX1" fmla="*/ 1021456 w 2042911"/>
                <a:gd name="connsiteY1" fmla="*/ 0 h 2035648"/>
                <a:gd name="connsiteX2" fmla="*/ 2042912 w 2042911"/>
                <a:gd name="connsiteY2" fmla="*/ 1017824 h 2035648"/>
                <a:gd name="connsiteX3" fmla="*/ 1021456 w 2042911"/>
                <a:gd name="connsiteY3" fmla="*/ 2035648 h 2035648"/>
                <a:gd name="connsiteX4" fmla="*/ 0 w 2042911"/>
                <a:gd name="connsiteY4" fmla="*/ 1017824 h 203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11" h="2035648">
                  <a:moveTo>
                    <a:pt x="0" y="1017824"/>
                  </a:moveTo>
                  <a:cubicBezTo>
                    <a:pt x="0" y="455695"/>
                    <a:pt x="457321" y="0"/>
                    <a:pt x="1021456" y="0"/>
                  </a:cubicBezTo>
                  <a:cubicBezTo>
                    <a:pt x="1585591" y="0"/>
                    <a:pt x="2042912" y="455695"/>
                    <a:pt x="2042912" y="1017824"/>
                  </a:cubicBezTo>
                  <a:cubicBezTo>
                    <a:pt x="2042912" y="1579953"/>
                    <a:pt x="1585591" y="2035648"/>
                    <a:pt x="1021456" y="2035648"/>
                  </a:cubicBezTo>
                  <a:cubicBezTo>
                    <a:pt x="457321" y="2035648"/>
                    <a:pt x="0" y="1579953"/>
                    <a:pt x="0" y="1017824"/>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60000"/>
                <a:hueOff val="0"/>
                <a:satOff val="0"/>
                <a:lumOff val="0"/>
                <a:alphaOff val="0"/>
              </a:schemeClr>
            </a:fillRef>
            <a:effectRef idx="0">
              <a:schemeClr val="accent3">
                <a:shade val="60000"/>
                <a:hueOff val="0"/>
                <a:satOff val="0"/>
                <a:lumOff val="0"/>
                <a:alphaOff val="0"/>
              </a:schemeClr>
            </a:effectRef>
            <a:fontRef idx="minor">
              <a:schemeClr val="lt1"/>
            </a:fontRef>
          </p:style>
          <p:txBody>
            <a:bodyPr spcFirstLastPara="0" vert="horz" wrap="square" lIns="319497" tIns="318434" rIns="319497" bIns="318434" numCol="1" spcCol="1270" anchor="ctr" anchorCtr="0">
              <a:noAutofit/>
            </a:bodyPr>
            <a:lstStyle/>
            <a:p>
              <a:pPr lvl="0" algn="ctr" defTabSz="711200">
                <a:lnSpc>
                  <a:spcPct val="90000"/>
                </a:lnSpc>
                <a:spcBef>
                  <a:spcPct val="0"/>
                </a:spcBef>
                <a:spcAft>
                  <a:spcPct val="35000"/>
                </a:spcAft>
              </a:pPr>
              <a:r>
                <a:rPr lang="sr-Cyrl-RS" sz="1600" kern="1200" dirty="0" smtClean="0"/>
                <a:t>Укупни расходи и издаци 5.872.562.685 динара</a:t>
              </a:r>
              <a:endParaRPr lang="en-US" sz="1600" kern="1200" dirty="0"/>
            </a:p>
          </p:txBody>
        </p:sp>
        <p:sp>
          <p:nvSpPr>
            <p:cNvPr id="9" name="Слободни облик 8"/>
            <p:cNvSpPr/>
            <p:nvPr/>
          </p:nvSpPr>
          <p:spPr>
            <a:xfrm>
              <a:off x="4599760" y="5201966"/>
              <a:ext cx="3273481" cy="1046450"/>
            </a:xfrm>
            <a:custGeom>
              <a:avLst/>
              <a:gdLst>
                <a:gd name="connsiteX0" fmla="*/ 0 w 3138694"/>
                <a:gd name="connsiteY0" fmla="*/ 523225 h 1046450"/>
                <a:gd name="connsiteX1" fmla="*/ 1569347 w 3138694"/>
                <a:gd name="connsiteY1" fmla="*/ 0 h 1046450"/>
                <a:gd name="connsiteX2" fmla="*/ 3138694 w 3138694"/>
                <a:gd name="connsiteY2" fmla="*/ 523225 h 1046450"/>
                <a:gd name="connsiteX3" fmla="*/ 1569347 w 3138694"/>
                <a:gd name="connsiteY3" fmla="*/ 1046450 h 1046450"/>
                <a:gd name="connsiteX4" fmla="*/ 0 w 3138694"/>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694" h="1046450">
                  <a:moveTo>
                    <a:pt x="0" y="523225"/>
                  </a:moveTo>
                  <a:cubicBezTo>
                    <a:pt x="0" y="234256"/>
                    <a:pt x="702621" y="0"/>
                    <a:pt x="1569347" y="0"/>
                  </a:cubicBezTo>
                  <a:cubicBezTo>
                    <a:pt x="2436073" y="0"/>
                    <a:pt x="3138694" y="234256"/>
                    <a:pt x="3138694" y="523225"/>
                  </a:cubicBezTo>
                  <a:cubicBezTo>
                    <a:pt x="3138694" y="812194"/>
                    <a:pt x="2436073" y="1046450"/>
                    <a:pt x="1569347" y="1046450"/>
                  </a:cubicBezTo>
                  <a:cubicBezTo>
                    <a:pt x="702621"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txBody>
            <a:bodyPr spcFirstLastPara="0" vert="horz" wrap="square" lIns="479971" tIns="173569" rIns="479971" bIns="173569" numCol="1" spcCol="1270" anchor="ctr" anchorCtr="0">
              <a:noAutofit/>
            </a:bodyPr>
            <a:lstStyle/>
            <a:p>
              <a:pPr lvl="0" algn="ctr" defTabSz="711200">
                <a:lnSpc>
                  <a:spcPct val="90000"/>
                </a:lnSpc>
                <a:spcBef>
                  <a:spcPct val="0"/>
                </a:spcBef>
                <a:spcAft>
                  <a:spcPct val="35000"/>
                </a:spcAft>
              </a:pPr>
              <a:r>
                <a:rPr lang="ru-RU" sz="1600" kern="1200" dirty="0" smtClean="0"/>
                <a:t>Коришћење роба и услуга 1.198.212.510 динара</a:t>
              </a:r>
              <a:endParaRPr lang="en-US" sz="1600" kern="1200" dirty="0"/>
            </a:p>
          </p:txBody>
        </p:sp>
        <p:sp>
          <p:nvSpPr>
            <p:cNvPr id="11" name="Слободни облик 10"/>
            <p:cNvSpPr/>
            <p:nvPr/>
          </p:nvSpPr>
          <p:spPr>
            <a:xfrm>
              <a:off x="5493076" y="2068292"/>
              <a:ext cx="3331109"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33648"/>
                <a:satOff val="-298"/>
                <a:lumOff val="8816"/>
                <a:alphaOff val="0"/>
              </a:schemeClr>
            </a:fillRef>
            <a:effectRef idx="0">
              <a:schemeClr val="accent3">
                <a:shade val="50000"/>
                <a:hueOff val="-33648"/>
                <a:satOff val="-298"/>
                <a:lumOff val="8816"/>
                <a:alphaOff val="0"/>
              </a:schemeClr>
            </a:effectRef>
            <a:fontRef idx="minor">
              <a:schemeClr val="lt1"/>
            </a:fontRef>
          </p:style>
          <p:txBody>
            <a:bodyPr spcFirstLastPara="0" vert="horz" wrap="square" lIns="508150" tIns="173569" rIns="508150" bIns="173569" numCol="1" spcCol="1270" anchor="ctr" anchorCtr="0">
              <a:noAutofit/>
            </a:bodyPr>
            <a:lstStyle/>
            <a:p>
              <a:pPr lvl="0" algn="ctr" defTabSz="711200">
                <a:lnSpc>
                  <a:spcPct val="90000"/>
                </a:lnSpc>
                <a:spcBef>
                  <a:spcPct val="0"/>
                </a:spcBef>
                <a:spcAft>
                  <a:spcPct val="35000"/>
                </a:spcAft>
              </a:pPr>
              <a:r>
                <a:rPr lang="sr-Cyrl-RS" sz="1600" kern="1200" dirty="0" smtClean="0"/>
                <a:t>Донације и трансфери 674.055.862 динара</a:t>
              </a:r>
              <a:endParaRPr lang="en-US" sz="1600" kern="1200" dirty="0"/>
            </a:p>
          </p:txBody>
        </p:sp>
        <p:sp>
          <p:nvSpPr>
            <p:cNvPr id="13" name="Слободни облик 12"/>
            <p:cNvSpPr/>
            <p:nvPr/>
          </p:nvSpPr>
          <p:spPr>
            <a:xfrm>
              <a:off x="5896483" y="3133808"/>
              <a:ext cx="3086956" cy="1046450"/>
            </a:xfrm>
            <a:custGeom>
              <a:avLst/>
              <a:gdLst>
                <a:gd name="connsiteX0" fmla="*/ 0 w 3086956"/>
                <a:gd name="connsiteY0" fmla="*/ 523225 h 1046450"/>
                <a:gd name="connsiteX1" fmla="*/ 1543478 w 3086956"/>
                <a:gd name="connsiteY1" fmla="*/ 0 h 1046450"/>
                <a:gd name="connsiteX2" fmla="*/ 3086956 w 3086956"/>
                <a:gd name="connsiteY2" fmla="*/ 523225 h 1046450"/>
                <a:gd name="connsiteX3" fmla="*/ 1543478 w 3086956"/>
                <a:gd name="connsiteY3" fmla="*/ 1046450 h 1046450"/>
                <a:gd name="connsiteX4" fmla="*/ 0 w 3086956"/>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956" h="1046450">
                  <a:moveTo>
                    <a:pt x="0" y="523225"/>
                  </a:moveTo>
                  <a:cubicBezTo>
                    <a:pt x="0" y="234256"/>
                    <a:pt x="691039" y="0"/>
                    <a:pt x="1543478" y="0"/>
                  </a:cubicBezTo>
                  <a:cubicBezTo>
                    <a:pt x="2395917" y="0"/>
                    <a:pt x="3086956" y="234256"/>
                    <a:pt x="3086956" y="523225"/>
                  </a:cubicBezTo>
                  <a:cubicBezTo>
                    <a:pt x="3086956" y="812194"/>
                    <a:pt x="2395917" y="1046450"/>
                    <a:pt x="1543478" y="1046450"/>
                  </a:cubicBezTo>
                  <a:cubicBezTo>
                    <a:pt x="691039"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67295"/>
                <a:satOff val="-595"/>
                <a:lumOff val="17632"/>
                <a:alphaOff val="0"/>
              </a:schemeClr>
            </a:fillRef>
            <a:effectRef idx="0">
              <a:schemeClr val="accent3">
                <a:shade val="50000"/>
                <a:hueOff val="-67295"/>
                <a:satOff val="-595"/>
                <a:lumOff val="17632"/>
                <a:alphaOff val="0"/>
              </a:schemeClr>
            </a:effectRef>
            <a:fontRef idx="minor">
              <a:schemeClr val="lt1"/>
            </a:fontRef>
          </p:style>
          <p:txBody>
            <a:bodyPr spcFirstLastPara="0" vert="horz" wrap="square" lIns="472394" tIns="173569" rIns="472394" bIns="173569" numCol="1" spcCol="1270" anchor="ctr" anchorCtr="0">
              <a:noAutofit/>
            </a:bodyPr>
            <a:lstStyle/>
            <a:p>
              <a:pPr lvl="0" algn="ctr" defTabSz="711200">
                <a:lnSpc>
                  <a:spcPct val="90000"/>
                </a:lnSpc>
                <a:spcBef>
                  <a:spcPct val="0"/>
                </a:spcBef>
                <a:spcAft>
                  <a:spcPct val="35000"/>
                </a:spcAft>
              </a:pPr>
              <a:r>
                <a:rPr lang="sr-Cyrl-RS" sz="1600" kern="1200" dirty="0" smtClean="0"/>
                <a:t>Расходи за запослене 665.169.144 динара</a:t>
              </a:r>
              <a:endParaRPr lang="en-US" sz="1600" kern="1200" dirty="0"/>
            </a:p>
          </p:txBody>
        </p:sp>
        <p:sp>
          <p:nvSpPr>
            <p:cNvPr id="15" name="Слободни облик 14"/>
            <p:cNvSpPr/>
            <p:nvPr/>
          </p:nvSpPr>
          <p:spPr>
            <a:xfrm>
              <a:off x="5707679" y="4199324"/>
              <a:ext cx="3331109"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100943"/>
                <a:satOff val="-893"/>
                <a:lumOff val="26448"/>
                <a:alphaOff val="0"/>
              </a:schemeClr>
            </a:fillRef>
            <a:effectRef idx="0">
              <a:schemeClr val="accent3">
                <a:shade val="50000"/>
                <a:hueOff val="-100943"/>
                <a:satOff val="-893"/>
                <a:lumOff val="26448"/>
                <a:alphaOff val="0"/>
              </a:schemeClr>
            </a:effectRef>
            <a:fontRef idx="minor">
              <a:schemeClr val="lt1"/>
            </a:fontRef>
          </p:style>
          <p:txBody>
            <a:bodyPr spcFirstLastPara="0" vert="horz" wrap="square" lIns="508150" tIns="173569" rIns="508150" bIns="173569" numCol="1" spcCol="1270" anchor="ctr" anchorCtr="0">
              <a:noAutofit/>
            </a:bodyPr>
            <a:lstStyle/>
            <a:p>
              <a:pPr lvl="0" algn="ctr" defTabSz="711200">
                <a:lnSpc>
                  <a:spcPct val="90000"/>
                </a:lnSpc>
                <a:spcBef>
                  <a:spcPct val="0"/>
                </a:spcBef>
                <a:spcAft>
                  <a:spcPct val="35000"/>
                </a:spcAft>
              </a:pPr>
              <a:r>
                <a:rPr lang="sr-Cyrl-RS" sz="1600" kern="1200" dirty="0" smtClean="0"/>
                <a:t>Социјална помоћ 99.884.795 динара</a:t>
              </a:r>
              <a:endParaRPr lang="en-US" sz="1600" kern="1200" dirty="0"/>
            </a:p>
          </p:txBody>
        </p:sp>
        <p:sp>
          <p:nvSpPr>
            <p:cNvPr id="17" name="Слободни облик 16"/>
            <p:cNvSpPr/>
            <p:nvPr/>
          </p:nvSpPr>
          <p:spPr>
            <a:xfrm>
              <a:off x="3409041" y="1229115"/>
              <a:ext cx="3331109"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134590"/>
                <a:satOff val="-1190"/>
                <a:lumOff val="35264"/>
                <a:alphaOff val="0"/>
              </a:schemeClr>
            </a:fillRef>
            <a:effectRef idx="0">
              <a:schemeClr val="accent3">
                <a:shade val="50000"/>
                <a:hueOff val="-134590"/>
                <a:satOff val="-1190"/>
                <a:lumOff val="35264"/>
                <a:alphaOff val="0"/>
              </a:schemeClr>
            </a:effectRef>
            <a:fontRef idx="minor">
              <a:schemeClr val="lt1"/>
            </a:fontRef>
          </p:style>
          <p:txBody>
            <a:bodyPr spcFirstLastPara="0" vert="horz" wrap="square" lIns="508150" tIns="173569" rIns="508150" bIns="173569" numCol="1" spcCol="1270" anchor="ctr" anchorCtr="0">
              <a:noAutofit/>
            </a:bodyPr>
            <a:lstStyle/>
            <a:p>
              <a:pPr lvl="0" algn="ctr" defTabSz="711200">
                <a:lnSpc>
                  <a:spcPct val="90000"/>
                </a:lnSpc>
                <a:spcBef>
                  <a:spcPct val="0"/>
                </a:spcBef>
                <a:spcAft>
                  <a:spcPct val="35000"/>
                </a:spcAft>
              </a:pPr>
              <a:r>
                <a:rPr lang="sr-Cyrl-RS" sz="1600" kern="1200" dirty="0" smtClean="0"/>
                <a:t>Субвенције 161.546.118 динара</a:t>
              </a:r>
              <a:endParaRPr lang="en-US" sz="1600" kern="1200" dirty="0"/>
            </a:p>
          </p:txBody>
        </p:sp>
        <p:sp>
          <p:nvSpPr>
            <p:cNvPr id="19" name="Слободни облик 18"/>
            <p:cNvSpPr/>
            <p:nvPr/>
          </p:nvSpPr>
          <p:spPr>
            <a:xfrm>
              <a:off x="1387733" y="5094652"/>
              <a:ext cx="3212027"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134590"/>
                <a:satOff val="-1190"/>
                <a:lumOff val="35264"/>
                <a:alphaOff val="0"/>
              </a:schemeClr>
            </a:fillRef>
            <a:effectRef idx="0">
              <a:schemeClr val="accent3">
                <a:shade val="50000"/>
                <a:hueOff val="-134590"/>
                <a:satOff val="-1190"/>
                <a:lumOff val="35264"/>
                <a:alphaOff val="0"/>
              </a:schemeClr>
            </a:effectRef>
            <a:fontRef idx="minor">
              <a:schemeClr val="lt1"/>
            </a:fontRef>
          </p:style>
          <p:txBody>
            <a:bodyPr spcFirstLastPara="0" vert="horz" wrap="square" lIns="508150" tIns="173569" rIns="508150" bIns="173569" numCol="1" spcCol="1270" anchor="ctr" anchorCtr="0">
              <a:noAutofit/>
            </a:bodyPr>
            <a:lstStyle/>
            <a:p>
              <a:pPr lvl="0" algn="ctr" defTabSz="711200">
                <a:lnSpc>
                  <a:spcPct val="90000"/>
                </a:lnSpc>
                <a:spcBef>
                  <a:spcPct val="0"/>
                </a:spcBef>
                <a:spcAft>
                  <a:spcPct val="35000"/>
                </a:spcAft>
              </a:pPr>
              <a:r>
                <a:rPr lang="sr-Cyrl-RS" sz="1600" kern="1200" dirty="0" smtClean="0"/>
                <a:t>Остали расходи 200.924.719 динара</a:t>
              </a:r>
              <a:endParaRPr lang="en-US" sz="1600" kern="1200" dirty="0"/>
            </a:p>
          </p:txBody>
        </p:sp>
        <p:sp>
          <p:nvSpPr>
            <p:cNvPr id="20" name="Слободни облик 19"/>
            <p:cNvSpPr/>
            <p:nvPr/>
          </p:nvSpPr>
          <p:spPr>
            <a:xfrm rot="21115001">
              <a:off x="3729376" y="4086082"/>
              <a:ext cx="12649" cy="399651"/>
            </a:xfrm>
            <a:custGeom>
              <a:avLst/>
              <a:gdLst>
                <a:gd name="connsiteX0" fmla="*/ 0 w 12648"/>
                <a:gd name="connsiteY0" fmla="*/ 79930 h 399650"/>
                <a:gd name="connsiteX1" fmla="*/ 6324 w 12648"/>
                <a:gd name="connsiteY1" fmla="*/ 79930 h 399650"/>
                <a:gd name="connsiteX2" fmla="*/ 6324 w 12648"/>
                <a:gd name="connsiteY2" fmla="*/ 0 h 399650"/>
                <a:gd name="connsiteX3" fmla="*/ 12648 w 12648"/>
                <a:gd name="connsiteY3" fmla="*/ 199825 h 399650"/>
                <a:gd name="connsiteX4" fmla="*/ 6324 w 12648"/>
                <a:gd name="connsiteY4" fmla="*/ 399650 h 399650"/>
                <a:gd name="connsiteX5" fmla="*/ 6324 w 12648"/>
                <a:gd name="connsiteY5" fmla="*/ 319720 h 399650"/>
                <a:gd name="connsiteX6" fmla="*/ 0 w 12648"/>
                <a:gd name="connsiteY6" fmla="*/ 319720 h 399650"/>
                <a:gd name="connsiteX7" fmla="*/ 0 w 12648"/>
                <a:gd name="connsiteY7" fmla="*/ 79930 h 39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8" h="399650">
                  <a:moveTo>
                    <a:pt x="12647" y="319720"/>
                  </a:moveTo>
                  <a:lnTo>
                    <a:pt x="6324" y="319720"/>
                  </a:lnTo>
                  <a:lnTo>
                    <a:pt x="6324" y="399650"/>
                  </a:lnTo>
                  <a:lnTo>
                    <a:pt x="1" y="199825"/>
                  </a:lnTo>
                  <a:lnTo>
                    <a:pt x="6324" y="0"/>
                  </a:lnTo>
                  <a:lnTo>
                    <a:pt x="6324" y="79930"/>
                  </a:lnTo>
                  <a:lnTo>
                    <a:pt x="12647" y="79930"/>
                  </a:lnTo>
                  <a:lnTo>
                    <a:pt x="12647" y="319720"/>
                  </a:lnTo>
                  <a:close/>
                </a:path>
              </a:pathLst>
            </a:custGeom>
            <a:scene3d>
              <a:camera prst="orthographicFront"/>
              <a:lightRig rig="chilly" dir="t"/>
            </a:scene3d>
            <a:sp3d z="-70000" extrusionH="1700" prstMaterial="translucentPowder">
              <a:bevelT w="25400" h="6350" prst="softRound"/>
              <a:bevelB w="0" h="0" prst="convex"/>
            </a:sp3d>
          </p:spPr>
          <p:style>
            <a:lnRef idx="0">
              <a:schemeClr val="accent3">
                <a:shade val="90000"/>
                <a:hueOff val="-105633"/>
                <a:satOff val="-2337"/>
                <a:lumOff val="19368"/>
                <a:alphaOff val="0"/>
              </a:schemeClr>
            </a:lnRef>
            <a:fillRef idx="1">
              <a:schemeClr val="accent3">
                <a:shade val="90000"/>
                <a:hueOff val="-105633"/>
                <a:satOff val="-2337"/>
                <a:lumOff val="19368"/>
                <a:alphaOff val="0"/>
              </a:schemeClr>
            </a:fillRef>
            <a:effectRef idx="0">
              <a:schemeClr val="accent3">
                <a:shade val="90000"/>
                <a:hueOff val="-105633"/>
                <a:satOff val="-2337"/>
                <a:lumOff val="19368"/>
                <a:alphaOff val="0"/>
              </a:schemeClr>
            </a:effectRef>
            <a:fontRef idx="minor">
              <a:schemeClr val="lt1"/>
            </a:fontRef>
          </p:style>
          <p:txBody>
            <a:bodyPr spcFirstLastPara="0" vert="horz" wrap="square" lIns="3793" tIns="79930" rIns="1" bIns="7993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p:txBody>
        </p:sp>
        <p:sp>
          <p:nvSpPr>
            <p:cNvPr id="21" name="Слободни облик 20"/>
            <p:cNvSpPr/>
            <p:nvPr/>
          </p:nvSpPr>
          <p:spPr>
            <a:xfrm>
              <a:off x="544987" y="4082244"/>
              <a:ext cx="3331109"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100943"/>
                <a:satOff val="-893"/>
                <a:lumOff val="26448"/>
                <a:alphaOff val="0"/>
              </a:schemeClr>
            </a:fillRef>
            <a:effectRef idx="0">
              <a:schemeClr val="accent3">
                <a:shade val="50000"/>
                <a:hueOff val="-100943"/>
                <a:satOff val="-893"/>
                <a:lumOff val="26448"/>
                <a:alphaOff val="0"/>
              </a:schemeClr>
            </a:effectRef>
            <a:fontRef idx="minor">
              <a:schemeClr val="lt1"/>
            </a:fontRef>
          </p:style>
          <p:txBody>
            <a:bodyPr spcFirstLastPara="0" vert="horz" wrap="square" lIns="508150" tIns="173569" rIns="508150" bIns="173569" numCol="1" spcCol="1270" anchor="ctr" anchorCtr="0">
              <a:noAutofit/>
            </a:bodyPr>
            <a:lstStyle/>
            <a:p>
              <a:pPr lvl="0" algn="ctr" defTabSz="711200">
                <a:lnSpc>
                  <a:spcPct val="90000"/>
                </a:lnSpc>
                <a:spcBef>
                  <a:spcPct val="0"/>
                </a:spcBef>
                <a:spcAft>
                  <a:spcPct val="35000"/>
                </a:spcAft>
              </a:pPr>
              <a:r>
                <a:rPr lang="sr-Cyrl-RS" sz="1600" kern="1200" dirty="0" smtClean="0"/>
                <a:t>Средства резерве 88.500.000 динара</a:t>
              </a:r>
              <a:endParaRPr lang="en-US" sz="1600" kern="1200" dirty="0"/>
            </a:p>
          </p:txBody>
        </p:sp>
        <p:sp>
          <p:nvSpPr>
            <p:cNvPr id="23" name="Слободни облик 22"/>
            <p:cNvSpPr/>
            <p:nvPr/>
          </p:nvSpPr>
          <p:spPr>
            <a:xfrm>
              <a:off x="699181" y="3031238"/>
              <a:ext cx="2952328"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67295"/>
                <a:satOff val="-595"/>
                <a:lumOff val="17632"/>
                <a:alphaOff val="0"/>
              </a:schemeClr>
            </a:fillRef>
            <a:effectRef idx="0">
              <a:schemeClr val="accent3">
                <a:shade val="50000"/>
                <a:hueOff val="-67295"/>
                <a:satOff val="-595"/>
                <a:lumOff val="17632"/>
                <a:alphaOff val="0"/>
              </a:schemeClr>
            </a:effectRef>
            <a:fontRef idx="minor">
              <a:schemeClr val="lt1"/>
            </a:fontRef>
          </p:style>
          <p:txBody>
            <a:bodyPr spcFirstLastPara="0" vert="horz" wrap="square" lIns="508150" tIns="173569" rIns="508150" bIns="173569" numCol="1" spcCol="1270" anchor="ctr" anchorCtr="0">
              <a:noAutofit/>
            </a:bodyPr>
            <a:lstStyle/>
            <a:p>
              <a:pPr lvl="0" algn="ctr" defTabSz="711200">
                <a:lnSpc>
                  <a:spcPct val="90000"/>
                </a:lnSpc>
                <a:spcBef>
                  <a:spcPct val="0"/>
                </a:spcBef>
                <a:spcAft>
                  <a:spcPct val="35000"/>
                </a:spcAft>
              </a:pPr>
              <a:r>
                <a:rPr lang="sr-Cyrl-RS" sz="1600" kern="1200" dirty="0" smtClean="0"/>
                <a:t>Капитални издаци 1.817.120.647 динара</a:t>
              </a:r>
              <a:endParaRPr lang="en-US" sz="1600" kern="1200" dirty="0"/>
            </a:p>
          </p:txBody>
        </p:sp>
        <p:sp>
          <p:nvSpPr>
            <p:cNvPr id="25" name="Слободни облик 24"/>
            <p:cNvSpPr/>
            <p:nvPr/>
          </p:nvSpPr>
          <p:spPr>
            <a:xfrm>
              <a:off x="854339" y="1987941"/>
              <a:ext cx="3331109" cy="1046450"/>
            </a:xfrm>
            <a:custGeom>
              <a:avLst/>
              <a:gdLst>
                <a:gd name="connsiteX0" fmla="*/ 0 w 3331109"/>
                <a:gd name="connsiteY0" fmla="*/ 523225 h 1046450"/>
                <a:gd name="connsiteX1" fmla="*/ 1665555 w 3331109"/>
                <a:gd name="connsiteY1" fmla="*/ 0 h 1046450"/>
                <a:gd name="connsiteX2" fmla="*/ 3331110 w 3331109"/>
                <a:gd name="connsiteY2" fmla="*/ 523225 h 1046450"/>
                <a:gd name="connsiteX3" fmla="*/ 1665555 w 3331109"/>
                <a:gd name="connsiteY3" fmla="*/ 1046450 h 1046450"/>
                <a:gd name="connsiteX4" fmla="*/ 0 w 3331109"/>
                <a:gd name="connsiteY4" fmla="*/ 523225 h 104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1109" h="1046450">
                  <a:moveTo>
                    <a:pt x="0" y="523225"/>
                  </a:moveTo>
                  <a:cubicBezTo>
                    <a:pt x="0" y="234256"/>
                    <a:pt x="745694" y="0"/>
                    <a:pt x="1665555" y="0"/>
                  </a:cubicBezTo>
                  <a:cubicBezTo>
                    <a:pt x="2585416" y="0"/>
                    <a:pt x="3331110" y="234256"/>
                    <a:pt x="3331110" y="523225"/>
                  </a:cubicBezTo>
                  <a:cubicBezTo>
                    <a:pt x="3331110" y="812194"/>
                    <a:pt x="2585416" y="1046450"/>
                    <a:pt x="1665555" y="1046450"/>
                  </a:cubicBezTo>
                  <a:cubicBezTo>
                    <a:pt x="745694" y="1046450"/>
                    <a:pt x="0" y="812194"/>
                    <a:pt x="0" y="52322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3">
                <a:shade val="50000"/>
                <a:hueOff val="-33648"/>
                <a:satOff val="-298"/>
                <a:lumOff val="8816"/>
                <a:alphaOff val="0"/>
              </a:schemeClr>
            </a:fillRef>
            <a:effectRef idx="0">
              <a:schemeClr val="accent3">
                <a:shade val="50000"/>
                <a:hueOff val="-33648"/>
                <a:satOff val="-298"/>
                <a:lumOff val="8816"/>
                <a:alphaOff val="0"/>
              </a:schemeClr>
            </a:effectRef>
            <a:fontRef idx="minor">
              <a:schemeClr val="lt1"/>
            </a:fontRef>
          </p:style>
          <p:txBody>
            <a:bodyPr spcFirstLastPara="0" vert="horz" wrap="square" lIns="506880" tIns="172299" rIns="506880" bIns="172299" numCol="1" spcCol="1270" anchor="ctr" anchorCtr="0">
              <a:noAutofit/>
            </a:bodyPr>
            <a:lstStyle/>
            <a:p>
              <a:pPr lvl="0" algn="ctr" defTabSz="666750">
                <a:lnSpc>
                  <a:spcPct val="90000"/>
                </a:lnSpc>
                <a:spcBef>
                  <a:spcPct val="0"/>
                </a:spcBef>
                <a:spcAft>
                  <a:spcPct val="35000"/>
                </a:spcAft>
              </a:pPr>
              <a:r>
                <a:rPr lang="sr-Cyrl-RS" sz="1500" kern="1200" dirty="0" smtClean="0"/>
                <a:t>Набавка финансијске имовине 967.148.890 динара</a:t>
              </a:r>
              <a:endParaRPr lang="en-US" sz="1500" kern="1200" dirty="0"/>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65154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0A478F6-E136-4D8F-AFEC-D3F880B134BF}"/>
              </a:ext>
            </a:extLst>
          </p:cNvPr>
          <p:cNvSpPr>
            <a:spLocks noGrp="1"/>
          </p:cNvSpPr>
          <p:nvPr>
            <p:ph type="title"/>
          </p:nvPr>
        </p:nvSpPr>
        <p:spPr>
          <a:xfrm>
            <a:off x="971600" y="116633"/>
            <a:ext cx="7715200" cy="1656184"/>
          </a:xfrm>
        </p:spPr>
        <p:txBody>
          <a:bodyPr>
            <a:normAutofit/>
          </a:bodyPr>
          <a:lstStyle/>
          <a:p>
            <a:r>
              <a:rPr lang="sr-Cyrl-R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Структура планираних расхода и издатака буџета за </a:t>
            </a:r>
            <a:r>
              <a:rPr lang="sr-Cyrl-RS" sz="32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2019. </a:t>
            </a:r>
            <a:r>
              <a:rPr lang="sr-Cyrl-R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годину</a:t>
            </a:r>
            <a:endPar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90DA96AB-1BB4-4AFB-8B9B-A1AEF83C5DAF}"/>
              </a:ext>
            </a:extLst>
          </p:cNvPr>
          <p:cNvSpPr>
            <a:spLocks noGrp="1"/>
          </p:cNvSpPr>
          <p:nvPr>
            <p:ph type="sldNum" sz="quarter" idx="12"/>
          </p:nvPr>
        </p:nvSpPr>
        <p:spPr/>
        <p:txBody>
          <a:bodyPr/>
          <a:lstStyle/>
          <a:p>
            <a:fld id="{75FB0A07-249F-4345-993B-6AB4700608B8}" type="slidenum">
              <a:rPr lang="en-US" smtClean="0"/>
              <a:pPr/>
              <a:t>16</a:t>
            </a:fld>
            <a:endParaRPr lang="en-US"/>
          </a:p>
        </p:txBody>
      </p:sp>
      <p:graphicFrame>
        <p:nvGraphicFramePr>
          <p:cNvPr id="6" name="Chart 1">
            <a:extLst>
              <a:ext uri="{FF2B5EF4-FFF2-40B4-BE49-F238E27FC236}">
                <a16:creationId xmlns:xdr="http://schemas.openxmlformats.org/drawingml/2006/spreadsheetDrawing" xmlns="" xmlns:a16="http://schemas.microsoft.com/office/drawing/2014/main" xmlns:lc="http://schemas.openxmlformats.org/drawingml/2006/lockedCanvas" id="{A58B7940-79B6-454A-BE8A-26FB06AC5A27}"/>
              </a:ext>
            </a:extLst>
          </p:cNvPr>
          <p:cNvGraphicFramePr>
            <a:graphicFrameLocks/>
          </p:cNvGraphicFramePr>
          <p:nvPr>
            <p:extLst>
              <p:ext uri="{D42A27DB-BD31-4B8C-83A1-F6EECF244321}">
                <p14:modId xmlns:p14="http://schemas.microsoft.com/office/powerpoint/2010/main" val="845443433"/>
              </p:ext>
            </p:extLst>
          </p:nvPr>
        </p:nvGraphicFramePr>
        <p:xfrm>
          <a:off x="467544" y="1127124"/>
          <a:ext cx="8388423" cy="4988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8675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96" y="0"/>
            <a:ext cx="7787208" cy="620688"/>
          </a:xfrm>
        </p:spPr>
        <p:txBody>
          <a:bodyPr>
            <a:normAutofit/>
          </a:bodyPr>
          <a:lstStyle/>
          <a:p>
            <a:r>
              <a:rPr lang="sr-Cyrl-RS" sz="3000" dirty="0" smtClean="0">
                <a:ln w="0"/>
                <a:solidFill>
                  <a:schemeClr val="accent1"/>
                </a:solidFill>
                <a:effectLst>
                  <a:outerShdw blurRad="38100" dist="25400" dir="5400000" algn="ctr" rotWithShape="0">
                    <a:srgbClr val="6E747A">
                      <a:alpha val="43000"/>
                    </a:srgbClr>
                  </a:outerShdw>
                </a:effectLst>
              </a:rPr>
              <a:t>       </a:t>
            </a:r>
            <a:r>
              <a:rPr lang="sr-Cyrl-RS" sz="30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Расходи </a:t>
            </a:r>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буџета по програмима</a:t>
            </a:r>
            <a:endPar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5" name="Table 4">
            <a:extLst>
              <a:ext uri="{FF2B5EF4-FFF2-40B4-BE49-F238E27FC236}">
                <a16:creationId xmlns:a16="http://schemas.microsoft.com/office/drawing/2014/main" xmlns="" id="{F9E40ABB-A4CD-4E37-AFCB-CC1877536EFD}"/>
              </a:ext>
            </a:extLst>
          </p:cNvPr>
          <p:cNvGraphicFramePr>
            <a:graphicFrameLocks noGrp="1"/>
          </p:cNvGraphicFramePr>
          <p:nvPr>
            <p:extLst>
              <p:ext uri="{D42A27DB-BD31-4B8C-83A1-F6EECF244321}">
                <p14:modId xmlns:p14="http://schemas.microsoft.com/office/powerpoint/2010/main" val="1524719098"/>
              </p:ext>
            </p:extLst>
          </p:nvPr>
        </p:nvGraphicFramePr>
        <p:xfrm>
          <a:off x="1043608" y="620688"/>
          <a:ext cx="7992888" cy="5468186"/>
        </p:xfrm>
        <a:graphic>
          <a:graphicData uri="http://schemas.openxmlformats.org/drawingml/2006/table">
            <a:tbl>
              <a:tblPr firstRow="1" bandRow="1">
                <a:tableStyleId>{5DA37D80-6434-44D0-A028-1B22A696006F}</a:tableStyleId>
              </a:tblPr>
              <a:tblGrid>
                <a:gridCol w="4464496">
                  <a:extLst>
                    <a:ext uri="{9D8B030D-6E8A-4147-A177-3AD203B41FA5}">
                      <a16:colId xmlns:a16="http://schemas.microsoft.com/office/drawing/2014/main" xmlns="" val="1754900752"/>
                    </a:ext>
                  </a:extLst>
                </a:gridCol>
                <a:gridCol w="2088232">
                  <a:extLst>
                    <a:ext uri="{9D8B030D-6E8A-4147-A177-3AD203B41FA5}">
                      <a16:colId xmlns:a16="http://schemas.microsoft.com/office/drawing/2014/main" xmlns="" val="826029379"/>
                    </a:ext>
                  </a:extLst>
                </a:gridCol>
                <a:gridCol w="1440160">
                  <a:extLst>
                    <a:ext uri="{9D8B030D-6E8A-4147-A177-3AD203B41FA5}">
                      <a16:colId xmlns:a16="http://schemas.microsoft.com/office/drawing/2014/main" xmlns="" val="2943394881"/>
                    </a:ext>
                  </a:extLst>
                </a:gridCol>
              </a:tblGrid>
              <a:tr h="663937">
                <a:tc>
                  <a:txBody>
                    <a:bodyPr/>
                    <a:lstStyle/>
                    <a:p>
                      <a:pPr algn="ctr"/>
                      <a:endParaRPr lang="sr-Cyrl-RS" sz="1400" b="0" dirty="0" smtClean="0">
                        <a:solidFill>
                          <a:schemeClr val="accent2">
                            <a:lumMod val="50000"/>
                          </a:schemeClr>
                        </a:solidFill>
                        <a:latin typeface="Calibri" panose="020F0502020204030204" pitchFamily="34" charset="0"/>
                        <a:cs typeface="Calibri" panose="020F0502020204030204" pitchFamily="34" charset="0"/>
                      </a:endParaRPr>
                    </a:p>
                    <a:p>
                      <a:pPr algn="ctr"/>
                      <a:r>
                        <a:rPr lang="sr-Cyrl-RS" sz="1400" b="0" dirty="0" smtClean="0">
                          <a:solidFill>
                            <a:schemeClr val="accent2">
                              <a:lumMod val="50000"/>
                            </a:schemeClr>
                          </a:solidFill>
                          <a:latin typeface="Calibri" panose="020F0502020204030204" pitchFamily="34" charset="0"/>
                          <a:cs typeface="Calibri" panose="020F0502020204030204" pitchFamily="34" charset="0"/>
                        </a:rPr>
                        <a:t>Назив </a:t>
                      </a:r>
                      <a:r>
                        <a:rPr lang="sr-Cyrl-RS" sz="1400" b="0" dirty="0">
                          <a:solidFill>
                            <a:schemeClr val="accent2">
                              <a:lumMod val="50000"/>
                            </a:schemeClr>
                          </a:solidFill>
                          <a:latin typeface="Calibri" panose="020F0502020204030204" pitchFamily="34" charset="0"/>
                          <a:cs typeface="Calibri" panose="020F0502020204030204" pitchFamily="34" charset="0"/>
                        </a:rPr>
                        <a:t>програма</a:t>
                      </a:r>
                      <a:endParaRPr lang="en-US" sz="1400" b="0" dirty="0">
                        <a:solidFill>
                          <a:schemeClr val="accent2">
                            <a:lumMod val="50000"/>
                          </a:schemeClr>
                        </a:solidFill>
                        <a:latin typeface="Calibri" panose="020F0502020204030204" pitchFamily="34" charset="0"/>
                        <a:cs typeface="Calibri" panose="020F0502020204030204" pitchFamily="34" charset="0"/>
                      </a:endParaRPr>
                    </a:p>
                  </a:txBody>
                  <a:tcPr>
                    <a:noFill/>
                  </a:tcPr>
                </a:tc>
                <a:tc>
                  <a:txBody>
                    <a:bodyPr/>
                    <a:lstStyle/>
                    <a:p>
                      <a:pPr algn="ctr"/>
                      <a:r>
                        <a:rPr lang="sr-Cyrl-RS" sz="1400" b="0" dirty="0">
                          <a:solidFill>
                            <a:schemeClr val="accent2">
                              <a:lumMod val="50000"/>
                            </a:schemeClr>
                          </a:solidFill>
                          <a:latin typeface="Calibri" panose="020F0502020204030204" pitchFamily="34" charset="0"/>
                          <a:cs typeface="Calibri" panose="020F0502020204030204" pitchFamily="34" charset="0"/>
                        </a:rPr>
                        <a:t>Средства из Одлуке о буџету за </a:t>
                      </a:r>
                      <a:r>
                        <a:rPr lang="sr-Cyrl-RS" sz="1400" b="0" dirty="0" smtClean="0">
                          <a:solidFill>
                            <a:schemeClr val="accent2">
                              <a:lumMod val="50000"/>
                            </a:schemeClr>
                          </a:solidFill>
                          <a:latin typeface="Calibri" panose="020F0502020204030204" pitchFamily="34" charset="0"/>
                          <a:cs typeface="Calibri" panose="020F0502020204030204" pitchFamily="34" charset="0"/>
                        </a:rPr>
                        <a:t>2019. годину</a:t>
                      </a:r>
                    </a:p>
                    <a:p>
                      <a:pPr algn="ctr"/>
                      <a:r>
                        <a:rPr lang="sr-Cyrl-RS" sz="1400" b="0" dirty="0" smtClean="0">
                          <a:solidFill>
                            <a:schemeClr val="accent2">
                              <a:lumMod val="50000"/>
                            </a:schemeClr>
                          </a:solidFill>
                          <a:latin typeface="Calibri" panose="020F0502020204030204" pitchFamily="34" charset="0"/>
                          <a:cs typeface="Calibri" panose="020F0502020204030204" pitchFamily="34" charset="0"/>
                        </a:rPr>
                        <a:t> </a:t>
                      </a:r>
                      <a:r>
                        <a:rPr lang="sr-Cyrl-RS" sz="1400" b="0" dirty="0">
                          <a:solidFill>
                            <a:schemeClr val="accent2">
                              <a:lumMod val="50000"/>
                            </a:schemeClr>
                          </a:solidFill>
                          <a:latin typeface="Calibri" panose="020F0502020204030204" pitchFamily="34" charset="0"/>
                          <a:cs typeface="Calibri" panose="020F0502020204030204" pitchFamily="34" charset="0"/>
                        </a:rPr>
                        <a:t>(износ у динарима)</a:t>
                      </a:r>
                      <a:endParaRPr lang="en-US" sz="1400" b="0" dirty="0">
                        <a:solidFill>
                          <a:schemeClr val="accent2">
                            <a:lumMod val="50000"/>
                          </a:schemeClr>
                        </a:solidFill>
                        <a:latin typeface="Calibri" panose="020F0502020204030204" pitchFamily="34" charset="0"/>
                        <a:cs typeface="Calibri" panose="020F0502020204030204" pitchFamily="34" charset="0"/>
                      </a:endParaRPr>
                    </a:p>
                  </a:txBody>
                  <a:tcPr>
                    <a:noFill/>
                  </a:tcPr>
                </a:tc>
                <a:tc>
                  <a:txBody>
                    <a:bodyPr/>
                    <a:lstStyle/>
                    <a:p>
                      <a:pPr algn="ctr"/>
                      <a:r>
                        <a:rPr lang="sr-Cyrl-RS" sz="1400" b="0" dirty="0">
                          <a:solidFill>
                            <a:schemeClr val="accent2">
                              <a:lumMod val="50000"/>
                            </a:schemeClr>
                          </a:solidFill>
                          <a:latin typeface="Calibri" panose="020F0502020204030204" pitchFamily="34" charset="0"/>
                          <a:cs typeface="Calibri" panose="020F0502020204030204" pitchFamily="34" charset="0"/>
                        </a:rPr>
                        <a:t>%  буџета </a:t>
                      </a:r>
                      <a:endParaRPr lang="sr-Cyrl-RS" sz="1400" b="0" dirty="0" smtClean="0">
                        <a:solidFill>
                          <a:schemeClr val="accent2">
                            <a:lumMod val="50000"/>
                          </a:schemeClr>
                        </a:solidFill>
                        <a:latin typeface="Calibri" panose="020F0502020204030204" pitchFamily="34" charset="0"/>
                        <a:cs typeface="Calibri" panose="020F0502020204030204" pitchFamily="34" charset="0"/>
                      </a:endParaRPr>
                    </a:p>
                    <a:p>
                      <a:pPr algn="ctr"/>
                      <a:r>
                        <a:rPr lang="sr-Cyrl-RS" sz="1400" b="0" dirty="0" smtClean="0">
                          <a:solidFill>
                            <a:schemeClr val="accent2">
                              <a:lumMod val="50000"/>
                            </a:schemeClr>
                          </a:solidFill>
                          <a:latin typeface="Calibri" panose="020F0502020204030204" pitchFamily="34" charset="0"/>
                          <a:cs typeface="Calibri" panose="020F0502020204030204" pitchFamily="34" charset="0"/>
                        </a:rPr>
                        <a:t>по </a:t>
                      </a:r>
                      <a:r>
                        <a:rPr lang="sr-Cyrl-RS" sz="1400" b="0" dirty="0">
                          <a:solidFill>
                            <a:schemeClr val="accent2">
                              <a:lumMod val="50000"/>
                            </a:schemeClr>
                          </a:solidFill>
                          <a:latin typeface="Calibri" panose="020F0502020204030204" pitchFamily="34" charset="0"/>
                          <a:cs typeface="Calibri" panose="020F0502020204030204" pitchFamily="34" charset="0"/>
                        </a:rPr>
                        <a:t>програму </a:t>
                      </a:r>
                      <a:endParaRPr lang="en-US" sz="1400" b="0" dirty="0">
                        <a:solidFill>
                          <a:schemeClr val="accent2">
                            <a:lumMod val="50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xmlns="" val="267739698"/>
                  </a:ext>
                </a:extLst>
              </a:tr>
              <a:tr h="270198">
                <a:tc>
                  <a:txBody>
                    <a:bodyPr/>
                    <a:lstStyle/>
                    <a:p>
                      <a:pPr algn="l" fontAlgn="b"/>
                      <a:r>
                        <a:rPr lang="ru-RU" sz="1400" b="0" i="0" u="none" strike="noStrike" dirty="0">
                          <a:solidFill>
                            <a:schemeClr val="accent2">
                              <a:lumMod val="50000"/>
                            </a:schemeClr>
                          </a:solidFill>
                          <a:effectLst/>
                          <a:latin typeface="Calibri" panose="020F0502020204030204" pitchFamily="34" charset="0"/>
                        </a:rPr>
                        <a:t>СТАНОВАЊЕ, УРБАНИЗАМ И ПРОСТОРНО ПЛАНИРАЊЕ</a:t>
                      </a:r>
                    </a:p>
                  </a:txBody>
                  <a:tcPr marL="9525" marR="9525" marT="9525" marB="0" anchor="b">
                    <a:noFill/>
                  </a:tcPr>
                </a:tc>
                <a:tc>
                  <a:txBody>
                    <a:bodyPr/>
                    <a:lstStyle/>
                    <a:p>
                      <a:pPr algn="r" fontAlgn="b"/>
                      <a:r>
                        <a:rPr lang="sr-Cyrl-RS" sz="1400" b="0" i="0" u="none" strike="noStrike" dirty="0">
                          <a:solidFill>
                            <a:schemeClr val="accent2">
                              <a:lumMod val="50000"/>
                            </a:schemeClr>
                          </a:solidFill>
                          <a:effectLst/>
                          <a:latin typeface="Calibri" panose="020F0502020204030204" pitchFamily="34" charset="0"/>
                        </a:rPr>
                        <a:t>33.512.000,00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0,57</a:t>
                      </a:r>
                    </a:p>
                  </a:txBody>
                  <a:tcPr marL="9525" marR="9525" marT="9525" marB="0" anchor="b">
                    <a:noFill/>
                  </a:tcPr>
                </a:tc>
                <a:extLst>
                  <a:ext uri="{0D108BD9-81ED-4DB2-BD59-A6C34878D82A}">
                    <a16:rowId xmlns:a16="http://schemas.microsoft.com/office/drawing/2014/main" xmlns="" val="4002703372"/>
                  </a:ext>
                </a:extLst>
              </a:tr>
              <a:tr h="270198">
                <a:tc>
                  <a:txBody>
                    <a:bodyPr/>
                    <a:lstStyle/>
                    <a:p>
                      <a:pPr algn="l" fontAlgn="b"/>
                      <a:r>
                        <a:rPr lang="sr-Cyrl-RS" sz="1400" b="0" i="0" u="none" strike="noStrike" dirty="0">
                          <a:solidFill>
                            <a:schemeClr val="accent2">
                              <a:lumMod val="50000"/>
                            </a:schemeClr>
                          </a:solidFill>
                          <a:effectLst/>
                          <a:latin typeface="Calibri" panose="020F0502020204030204" pitchFamily="34" charset="0"/>
                        </a:rPr>
                        <a:t> КОМУНАЛНЕ ДЕЛАТНОСТИ </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1.151.112.017,00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19,60</a:t>
                      </a:r>
                    </a:p>
                  </a:txBody>
                  <a:tcPr marL="9525" marR="9525" marT="9525" marB="0" anchor="b">
                    <a:noFill/>
                  </a:tcPr>
                </a:tc>
                <a:extLst>
                  <a:ext uri="{0D108BD9-81ED-4DB2-BD59-A6C34878D82A}">
                    <a16:rowId xmlns:a16="http://schemas.microsoft.com/office/drawing/2014/main" xmlns="" val="3698863823"/>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ЛОКАЛНИ ЕКОНОМСКИ РАЗВОЈ </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47.365.300,00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0,81</a:t>
                      </a:r>
                    </a:p>
                  </a:txBody>
                  <a:tcPr marL="9525" marR="9525" marT="9525" marB="0" anchor="b">
                    <a:noFill/>
                  </a:tcPr>
                </a:tc>
                <a:extLst>
                  <a:ext uri="{0D108BD9-81ED-4DB2-BD59-A6C34878D82A}">
                    <a16:rowId xmlns:a16="http://schemas.microsoft.com/office/drawing/2014/main" xmlns="" val="2108287674"/>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РАЗВОЈ ТУРИЗМА</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76.584.182,00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1,30</a:t>
                      </a:r>
                    </a:p>
                  </a:txBody>
                  <a:tcPr marL="9525" marR="9525" marT="9525" marB="0" anchor="b">
                    <a:noFill/>
                  </a:tcPr>
                </a:tc>
                <a:extLst>
                  <a:ext uri="{0D108BD9-81ED-4DB2-BD59-A6C34878D82A}">
                    <a16:rowId xmlns:a16="http://schemas.microsoft.com/office/drawing/2014/main" xmlns="" val="2267397033"/>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ПОЉОПРИВРЕДА И РУРАЛНИ РАЗВОЈ</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54.771.239,00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0,93</a:t>
                      </a:r>
                    </a:p>
                  </a:txBody>
                  <a:tcPr marL="9525" marR="9525" marT="9525" marB="0" anchor="b">
                    <a:noFill/>
                  </a:tcPr>
                </a:tc>
                <a:extLst>
                  <a:ext uri="{0D108BD9-81ED-4DB2-BD59-A6C34878D82A}">
                    <a16:rowId xmlns:a16="http://schemas.microsoft.com/office/drawing/2014/main" xmlns="" val="3652443609"/>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 ЗАШТИТА ЖИВОТНЕ СРЕДИНЕ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1.245.996.476,00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21,22</a:t>
                      </a:r>
                    </a:p>
                  </a:txBody>
                  <a:tcPr marL="9525" marR="9525" marT="9525" marB="0" anchor="b">
                    <a:noFill/>
                  </a:tcPr>
                </a:tc>
                <a:extLst>
                  <a:ext uri="{0D108BD9-81ED-4DB2-BD59-A6C34878D82A}">
                    <a16:rowId xmlns:a16="http://schemas.microsoft.com/office/drawing/2014/main" xmlns="" val="245616700"/>
                  </a:ext>
                </a:extLst>
              </a:tr>
              <a:tr h="452504">
                <a:tc>
                  <a:txBody>
                    <a:bodyPr/>
                    <a:lstStyle/>
                    <a:p>
                      <a:pPr algn="l" fontAlgn="b"/>
                      <a:r>
                        <a:rPr lang="ru-RU" sz="1400" b="0" i="0" u="none" strike="noStrike">
                          <a:solidFill>
                            <a:schemeClr val="accent2">
                              <a:lumMod val="50000"/>
                            </a:schemeClr>
                          </a:solidFill>
                          <a:effectLst/>
                          <a:latin typeface="Calibri" panose="020F0502020204030204" pitchFamily="34" charset="0"/>
                        </a:rPr>
                        <a:t>ОРГАНИЗАЦИЈА САОБРАЋАЈА И САОБРАЋАЈНА ИНФРАСТРУКТУРА</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762.067.801,00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12,98</a:t>
                      </a:r>
                    </a:p>
                  </a:txBody>
                  <a:tcPr marL="9525" marR="9525" marT="9525" marB="0" anchor="b">
                    <a:noFill/>
                  </a:tcPr>
                </a:tc>
                <a:extLst>
                  <a:ext uri="{0D108BD9-81ED-4DB2-BD59-A6C34878D82A}">
                    <a16:rowId xmlns:a16="http://schemas.microsoft.com/office/drawing/2014/main" xmlns="" val="1800143352"/>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ПРЕДШКОЛСКО ВАСПИТАЊЕ И ОБРАЗОВАЊЕ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432.451.110,00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7,36</a:t>
                      </a:r>
                    </a:p>
                  </a:txBody>
                  <a:tcPr marL="9525" marR="9525" marT="9525" marB="0" anchor="b">
                    <a:noFill/>
                  </a:tcPr>
                </a:tc>
                <a:extLst>
                  <a:ext uri="{0D108BD9-81ED-4DB2-BD59-A6C34878D82A}">
                    <a16:rowId xmlns:a16="http://schemas.microsoft.com/office/drawing/2014/main" xmlns="" val="2086219187"/>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ОСНОВНО ОБРАЗОВАЊЕ И ВАСПИТАЊЕ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168.632.061,00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2,87</a:t>
                      </a:r>
                    </a:p>
                  </a:txBody>
                  <a:tcPr marL="9525" marR="9525" marT="9525" marB="0" anchor="b">
                    <a:noFill/>
                  </a:tcPr>
                </a:tc>
                <a:extLst>
                  <a:ext uri="{0D108BD9-81ED-4DB2-BD59-A6C34878D82A}">
                    <a16:rowId xmlns:a16="http://schemas.microsoft.com/office/drawing/2014/main" xmlns="" val="766556103"/>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СРЕДЊЕ ОБРАЗОВАЊЕ И ВАСПИТАЊЕ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91.825.475,00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1,56</a:t>
                      </a:r>
                    </a:p>
                  </a:txBody>
                  <a:tcPr marL="9525" marR="9525" marT="9525" marB="0" anchor="b">
                    <a:noFill/>
                  </a:tcPr>
                </a:tc>
                <a:extLst>
                  <a:ext uri="{0D108BD9-81ED-4DB2-BD59-A6C34878D82A}">
                    <a16:rowId xmlns:a16="http://schemas.microsoft.com/office/drawing/2014/main" xmlns="" val="3115389646"/>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СОЦИЈАЛНА И ДЕЧИЈА ЗАШТИТА </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157.815.961,00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2,69</a:t>
                      </a:r>
                    </a:p>
                  </a:txBody>
                  <a:tcPr marL="9525" marR="9525" marT="9525" marB="0" anchor="b">
                    <a:noFill/>
                  </a:tcPr>
                </a:tc>
                <a:extLst>
                  <a:ext uri="{0D108BD9-81ED-4DB2-BD59-A6C34878D82A}">
                    <a16:rowId xmlns:a16="http://schemas.microsoft.com/office/drawing/2014/main" xmlns="" val="1414730366"/>
                  </a:ext>
                </a:extLst>
              </a:tr>
              <a:tr h="270198">
                <a:tc>
                  <a:txBody>
                    <a:bodyPr/>
                    <a:lstStyle/>
                    <a:p>
                      <a:pPr algn="l" fontAlgn="b"/>
                      <a:r>
                        <a:rPr lang="sr-Cyrl-RS" sz="1400" b="0" i="0" u="none" strike="noStrike" dirty="0">
                          <a:solidFill>
                            <a:schemeClr val="accent2">
                              <a:lumMod val="50000"/>
                            </a:schemeClr>
                          </a:solidFill>
                          <a:effectLst/>
                          <a:latin typeface="Calibri" panose="020F0502020204030204" pitchFamily="34" charset="0"/>
                        </a:rPr>
                        <a:t>ЗДРАВСТВЕНА ЗАШТИТА</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58.689.273,00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1,00</a:t>
                      </a:r>
                    </a:p>
                  </a:txBody>
                  <a:tcPr marL="9525" marR="9525" marT="9525" marB="0" anchor="b">
                    <a:noFill/>
                  </a:tcPr>
                </a:tc>
                <a:extLst>
                  <a:ext uri="{0D108BD9-81ED-4DB2-BD59-A6C34878D82A}">
                    <a16:rowId xmlns:a16="http://schemas.microsoft.com/office/drawing/2014/main" xmlns="" val="1043777792"/>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РАЗВОЈ КУЛТУРЕ И ИНФОРМИСАЊЕ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338.737.339,00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5,77</a:t>
                      </a:r>
                    </a:p>
                  </a:txBody>
                  <a:tcPr marL="9525" marR="9525" marT="9525" marB="0" anchor="b">
                    <a:noFill/>
                  </a:tcPr>
                </a:tc>
                <a:extLst>
                  <a:ext uri="{0D108BD9-81ED-4DB2-BD59-A6C34878D82A}">
                    <a16:rowId xmlns:a16="http://schemas.microsoft.com/office/drawing/2014/main" xmlns="" val="2084141709"/>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РАЗВОЈ СПОРТА И ОМЛАДИНЕ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156.443.774,00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2,66</a:t>
                      </a:r>
                    </a:p>
                  </a:txBody>
                  <a:tcPr marL="9525" marR="9525" marT="9525" marB="0" anchor="b">
                    <a:noFill/>
                  </a:tcPr>
                </a:tc>
                <a:extLst>
                  <a:ext uri="{0D108BD9-81ED-4DB2-BD59-A6C34878D82A}">
                    <a16:rowId xmlns:a16="http://schemas.microsoft.com/office/drawing/2014/main" xmlns="" val="712639953"/>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ОПШТЕ УСЛУГЕ ЛОКАЛНЕ САМОУПРАВЕ</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969.575.032,00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16,51</a:t>
                      </a:r>
                    </a:p>
                  </a:txBody>
                  <a:tcPr marL="9525" marR="9525" marT="9525" marB="0" anchor="b">
                    <a:noFill/>
                  </a:tcPr>
                </a:tc>
                <a:extLst>
                  <a:ext uri="{0D108BD9-81ED-4DB2-BD59-A6C34878D82A}">
                    <a16:rowId xmlns:a16="http://schemas.microsoft.com/office/drawing/2014/main" xmlns="" val="949910891"/>
                  </a:ext>
                </a:extLst>
              </a:tr>
              <a:tr h="270198">
                <a:tc>
                  <a:txBody>
                    <a:bodyPr/>
                    <a:lstStyle/>
                    <a:p>
                      <a:pPr algn="l" fontAlgn="b"/>
                      <a:r>
                        <a:rPr lang="sr-Cyrl-RS" sz="1400" b="0" i="0" u="none" strike="noStrike">
                          <a:solidFill>
                            <a:schemeClr val="accent2">
                              <a:lumMod val="50000"/>
                            </a:schemeClr>
                          </a:solidFill>
                          <a:effectLst/>
                          <a:latin typeface="Calibri" panose="020F0502020204030204" pitchFamily="34" charset="0"/>
                        </a:rPr>
                        <a:t>ПОЛИТИЧКИ СИСТЕМ ЛОКАЛНЕ САМОУПРАВЕ</a:t>
                      </a:r>
                    </a:p>
                  </a:txBody>
                  <a:tcPr marL="9525" marR="9525" marT="9525" marB="0" anchor="b">
                    <a:noFill/>
                  </a:tcPr>
                </a:tc>
                <a:tc>
                  <a:txBody>
                    <a:bodyPr/>
                    <a:lstStyle/>
                    <a:p>
                      <a:pPr algn="r" fontAlgn="b"/>
                      <a:r>
                        <a:rPr lang="sr-Cyrl-RS" sz="1400" b="0" i="0" u="none" strike="noStrike" dirty="0">
                          <a:solidFill>
                            <a:schemeClr val="accent2">
                              <a:lumMod val="50000"/>
                            </a:schemeClr>
                          </a:solidFill>
                          <a:effectLst/>
                          <a:latin typeface="Calibri" panose="020F0502020204030204" pitchFamily="34" charset="0"/>
                        </a:rPr>
                        <a:t>126.983.645,00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2,16</a:t>
                      </a:r>
                    </a:p>
                  </a:txBody>
                  <a:tcPr marL="9525" marR="9525" marT="9525" marB="0" anchor="b">
                    <a:noFill/>
                  </a:tcPr>
                </a:tc>
                <a:extLst>
                  <a:ext uri="{0D108BD9-81ED-4DB2-BD59-A6C34878D82A}">
                    <a16:rowId xmlns:a16="http://schemas.microsoft.com/office/drawing/2014/main" xmlns="" val="1566446889"/>
                  </a:ext>
                </a:extLst>
              </a:tr>
              <a:tr h="231192">
                <a:tc>
                  <a:txBody>
                    <a:bodyPr/>
                    <a:lstStyle/>
                    <a:p>
                      <a:pPr algn="r" fontAlgn="b"/>
                      <a:r>
                        <a:rPr lang="sr-Cyrl-RS" sz="1400" b="0" i="0" u="none" strike="noStrike">
                          <a:solidFill>
                            <a:schemeClr val="accent2">
                              <a:lumMod val="50000"/>
                            </a:schemeClr>
                          </a:solidFill>
                          <a:effectLst/>
                          <a:latin typeface="Calibri" panose="020F0502020204030204" pitchFamily="34" charset="0"/>
                        </a:rPr>
                        <a:t>Укупни расходи по програмима</a:t>
                      </a:r>
                    </a:p>
                  </a:txBody>
                  <a:tcPr marL="9525" marR="9525" marT="9525" marB="0" anchor="b">
                    <a:noFill/>
                  </a:tcPr>
                </a:tc>
                <a:tc>
                  <a:txBody>
                    <a:bodyPr/>
                    <a:lstStyle/>
                    <a:p>
                      <a:pPr algn="r" fontAlgn="b"/>
                      <a:r>
                        <a:rPr lang="sr-Cyrl-RS" sz="1400" b="0" i="0" u="none" strike="noStrike">
                          <a:solidFill>
                            <a:schemeClr val="accent2">
                              <a:lumMod val="50000"/>
                            </a:schemeClr>
                          </a:solidFill>
                          <a:effectLst/>
                          <a:latin typeface="Calibri" panose="020F0502020204030204" pitchFamily="34" charset="0"/>
                        </a:rPr>
                        <a:t>5.872.562.685,00</a:t>
                      </a:r>
                    </a:p>
                  </a:txBody>
                  <a:tcPr marL="9525" marR="9525" marT="9525" marB="0" anchor="b">
                    <a:noFill/>
                  </a:tcPr>
                </a:tc>
                <a:tc>
                  <a:txBody>
                    <a:bodyPr/>
                    <a:lstStyle/>
                    <a:p>
                      <a:pPr algn="ctr" fontAlgn="b"/>
                      <a:r>
                        <a:rPr lang="sr-Cyrl-RS" sz="1400" b="0" i="0" u="none" strike="noStrike" dirty="0">
                          <a:solidFill>
                            <a:schemeClr val="accent2">
                              <a:lumMod val="50000"/>
                            </a:schemeClr>
                          </a:solidFill>
                          <a:effectLst/>
                          <a:latin typeface="Calibri" panose="020F0502020204030204" pitchFamily="34" charset="0"/>
                        </a:rPr>
                        <a:t>100,00</a:t>
                      </a:r>
                    </a:p>
                  </a:txBody>
                  <a:tcPr marL="9525" marR="9525" marT="9525" marB="0" anchor="b">
                    <a:noFill/>
                  </a:tcPr>
                </a:tc>
                <a:extLst>
                  <a:ext uri="{0D108BD9-81ED-4DB2-BD59-A6C34878D82A}">
                    <a16:rowId xmlns:a16="http://schemas.microsoft.com/office/drawing/2014/main" xmlns="" val="119978124"/>
                  </a:ext>
                </a:extLst>
              </a:tr>
            </a:tbl>
          </a:graphicData>
        </a:graphic>
      </p:graphicFrame>
    </p:spTree>
    <p:extLst>
      <p:ext uri="{BB962C8B-B14F-4D97-AF65-F5344CB8AC3E}">
        <p14:creationId xmlns:p14="http://schemas.microsoft.com/office/powerpoint/2010/main" val="3422740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922114"/>
          </a:xfrm>
        </p:spPr>
        <p:txBody>
          <a:bodyPr>
            <a:normAutofit/>
          </a:bodyPr>
          <a:lstStyle/>
          <a:p>
            <a:r>
              <a:rPr lang="sr-Cyrl-RS" sz="31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Структура расхода по буџетским програмима</a:t>
            </a:r>
            <a:endParaRPr lang="en-US" sz="2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5" name="Chart 2">
            <a:extLst>
              <a:ext uri="{FF2B5EF4-FFF2-40B4-BE49-F238E27FC236}">
                <a16:creationId xmlns:xdr="http://schemas.openxmlformats.org/drawingml/2006/spreadsheetDrawing" xmlns="" xmlns:a16="http://schemas.microsoft.com/office/drawing/2014/main" xmlns:lc="http://schemas.openxmlformats.org/drawingml/2006/lockedCanvas" id="{E67EA4FA-4D59-480A-942F-8112EB0273F8}"/>
              </a:ext>
            </a:extLst>
          </p:cNvPr>
          <p:cNvGraphicFramePr>
            <a:graphicFrameLocks/>
          </p:cNvGraphicFramePr>
          <p:nvPr>
            <p:extLst>
              <p:ext uri="{D42A27DB-BD31-4B8C-83A1-F6EECF244321}">
                <p14:modId xmlns:p14="http://schemas.microsoft.com/office/powerpoint/2010/main" val="2656953916"/>
              </p:ext>
            </p:extLst>
          </p:nvPr>
        </p:nvGraphicFramePr>
        <p:xfrm>
          <a:off x="683568" y="1123950"/>
          <a:ext cx="8352928" cy="5113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5339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363783"/>
          </a:xfrm>
        </p:spPr>
        <p:txBody>
          <a:bodyPr>
            <a:normAutofit/>
          </a:bodyPr>
          <a:lstStyle/>
          <a:p>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Расходи буџета расподељени по директним и индиректним буџетским корисницима</a:t>
            </a:r>
            <a:endPar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5" name="Чувар места за садржај 4"/>
          <p:cNvGraphicFramePr>
            <a:graphicFrameLocks noGrp="1"/>
          </p:cNvGraphicFramePr>
          <p:nvPr>
            <p:ph idx="1"/>
            <p:extLst>
              <p:ext uri="{D42A27DB-BD31-4B8C-83A1-F6EECF244321}">
                <p14:modId xmlns:p14="http://schemas.microsoft.com/office/powerpoint/2010/main" val="1368857094"/>
              </p:ext>
            </p:extLst>
          </p:nvPr>
        </p:nvGraphicFramePr>
        <p:xfrm>
          <a:off x="1486093" y="1304289"/>
          <a:ext cx="6696745" cy="5169008"/>
        </p:xfrm>
        <a:graphic>
          <a:graphicData uri="http://schemas.openxmlformats.org/drawingml/2006/table">
            <a:tbl>
              <a:tblPr/>
              <a:tblGrid>
                <a:gridCol w="3240361"/>
                <a:gridCol w="2016224"/>
                <a:gridCol w="1440160"/>
              </a:tblGrid>
              <a:tr h="876624">
                <a:tc>
                  <a:txBody>
                    <a:bodyPr/>
                    <a:lstStyle/>
                    <a:p>
                      <a:pPr algn="ctr" rtl="0" fontAlgn="ctr"/>
                      <a:r>
                        <a:rPr lang="sr-Cyrl-RS" sz="1800" b="1" i="0" u="none" strike="noStrike" dirty="0">
                          <a:solidFill>
                            <a:schemeClr val="accent2">
                              <a:lumMod val="50000"/>
                            </a:schemeClr>
                          </a:solidFill>
                          <a:effectLst/>
                          <a:latin typeface="Calibri" panose="020F0502020204030204" pitchFamily="34" charset="0"/>
                          <a:cs typeface="Calibri" panose="020F0502020204030204" pitchFamily="34" charset="0"/>
                        </a:rPr>
                        <a:t>Назив буџетског корисника</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rtl="0" fontAlgn="ctr"/>
                      <a:r>
                        <a:rPr lang="ru-RU" sz="1800" b="1" i="0" u="none" strike="noStrike" dirty="0">
                          <a:solidFill>
                            <a:schemeClr val="accent2">
                              <a:lumMod val="50000"/>
                            </a:schemeClr>
                          </a:solidFill>
                          <a:effectLst/>
                          <a:latin typeface="Calibri" panose="020F0502020204030204" pitchFamily="34" charset="0"/>
                          <a:cs typeface="Calibri" panose="020F0502020204030204" pitchFamily="34" charset="0"/>
                        </a:rPr>
                        <a:t>Планирана средства у 2019. години</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rtl="0" fontAlgn="ctr"/>
                      <a:r>
                        <a:rPr lang="sr-Cyrl-RS" sz="1800" b="1" i="0" u="none" strike="noStrike" dirty="0">
                          <a:solidFill>
                            <a:schemeClr val="accent2">
                              <a:lumMod val="50000"/>
                            </a:schemeClr>
                          </a:solidFill>
                          <a:effectLst/>
                          <a:latin typeface="Calibri" panose="020F0502020204030204" pitchFamily="34" charset="0"/>
                          <a:cs typeface="Calibri" panose="020F0502020204030204" pitchFamily="34" charset="0"/>
                        </a:rPr>
                        <a:t>%  буџета по кориснику</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67535">
                <a:tc>
                  <a:txBody>
                    <a:bodyPr/>
                    <a:lstStyle/>
                    <a:p>
                      <a:pPr algn="l" rtl="0" fontAlgn="ctr"/>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Градоначелник</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42.405.848,00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0,72</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67535">
                <a:tc>
                  <a:txBody>
                    <a:bodyPr/>
                    <a:lstStyle/>
                    <a:p>
                      <a:pPr algn="l" rtl="0" fontAlgn="ctr"/>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Градско веће</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18.631.078,00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0,32</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67535">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Скупштина</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65.946.719,00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1,12</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400948">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Градско правобранилаштво</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12.388.415,00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0,21</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478911">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Градска управа</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4.949.649.553,00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84,28</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45259">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Месне заједнице</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15.741.926,00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0,27</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35614">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Установе у култури</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208.902.646,00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3,56</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35614">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Установа у области спорта</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49.861.208,00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0,85</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601421">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Туристичка организација Града Пожаревца</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76.584.182,00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1,30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35614">
                <a:tc>
                  <a:txBody>
                    <a:bodyPr/>
                    <a:lstStyle/>
                    <a:p>
                      <a:pPr algn="l" rtl="0" fontAlgn="ctr"/>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Предшколска установа</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432.451.110,00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7,36</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r h="356398">
                <a:tc>
                  <a:txBody>
                    <a:bodyPr/>
                    <a:lstStyle/>
                    <a:p>
                      <a:pPr algn="r" rtl="0" fontAlgn="ctr"/>
                      <a:r>
                        <a:rPr lang="ru-RU" sz="1800" b="1" i="0" u="none" strike="noStrike">
                          <a:solidFill>
                            <a:schemeClr val="accent2">
                              <a:lumMod val="50000"/>
                            </a:schemeClr>
                          </a:solidFill>
                          <a:effectLst/>
                          <a:latin typeface="Calibri" panose="020F0502020204030204" pitchFamily="34" charset="0"/>
                          <a:cs typeface="Calibri" panose="020F0502020204030204" pitchFamily="34" charset="0"/>
                        </a:rPr>
                        <a:t>У К У П Н О:</a:t>
                      </a:r>
                    </a:p>
                  </a:txBody>
                  <a:tcPr marL="7323" marR="7323" marT="7323"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r" fontAlgn="b"/>
                      <a:r>
                        <a:rPr lang="sr-Cyrl-RS" sz="1800" b="0" i="0" u="none" strike="noStrike">
                          <a:solidFill>
                            <a:schemeClr val="accent2">
                              <a:lumMod val="50000"/>
                            </a:schemeClr>
                          </a:solidFill>
                          <a:effectLst/>
                          <a:latin typeface="Calibri" panose="020F0502020204030204" pitchFamily="34" charset="0"/>
                          <a:cs typeface="Calibri" panose="020F0502020204030204" pitchFamily="34" charset="0"/>
                        </a:rPr>
                        <a:t>5.872.562.685,00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c>
                  <a:txBody>
                    <a:bodyPr/>
                    <a:lstStyle/>
                    <a:p>
                      <a:pPr algn="ctr" fontAlgn="b"/>
                      <a:r>
                        <a:rPr lang="sr-Cyrl-RS" sz="1800" b="0" i="0" u="none" strike="noStrike" dirty="0">
                          <a:solidFill>
                            <a:schemeClr val="accent2">
                              <a:lumMod val="50000"/>
                            </a:schemeClr>
                          </a:solidFill>
                          <a:effectLst/>
                          <a:latin typeface="Calibri" panose="020F0502020204030204" pitchFamily="34" charset="0"/>
                          <a:cs typeface="Calibri" panose="020F0502020204030204" pitchFamily="34" charset="0"/>
                        </a:rPr>
                        <a:t>100,00</a:t>
                      </a:r>
                    </a:p>
                  </a:txBody>
                  <a:tcPr marL="7323" marR="7323" marT="7323" marB="0" anchor="b">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47613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B6F15528-21DE-4FAA-801E-634DDDAF4B2B}" type="slidenum">
              <a:rPr lang="en-US" smtClean="0"/>
              <a:pPr/>
              <a:t>2</a:t>
            </a:fld>
            <a:endParaRPr lang="en-US"/>
          </a:p>
        </p:txBody>
      </p:sp>
      <p:pic>
        <p:nvPicPr>
          <p:cNvPr id="15" name="Слика 14" descr="\\nacelnik\Shared_Folders\Odeljenje za budzet i finansije\Odsek za budzet\САЊА\Б У Џ Е Т     2 0 1 8\Грађански буџет\001 Arhiv.jpg"/>
          <p:cNvPicPr/>
          <p:nvPr/>
        </p:nvPicPr>
        <p:blipFill>
          <a:blip r:embed="rId4">
            <a:extLst>
              <a:ext uri="{28A0092B-C50C-407E-A947-70E740481C1C}">
                <a14:useLocalDpi xmlns:a14="http://schemas.microsoft.com/office/drawing/2010/main" val="0"/>
              </a:ext>
            </a:extLst>
          </a:blip>
          <a:srcRect/>
          <a:stretch>
            <a:fillRect/>
          </a:stretch>
        </p:blipFill>
        <p:spPr bwMode="auto">
          <a:xfrm>
            <a:off x="251520" y="234122"/>
            <a:ext cx="2613660" cy="2104339"/>
          </a:xfrm>
          <a:prstGeom prst="rect">
            <a:avLst/>
          </a:prstGeom>
          <a:noFill/>
          <a:ln>
            <a:noFill/>
          </a:ln>
        </p:spPr>
      </p:pic>
      <p:pic>
        <p:nvPicPr>
          <p:cNvPr id="16" name="Слика 15" descr="\\nacelnik\Shared_Folders\Odeljenje za budzet i finansije\Odsek za budzet\САЊА\Б У Џ Е Т     2 0 1 8\Грађански буџет\Spomen-park-Cacalica-(1)_1386873415.jpg"/>
          <p:cNvPicPr/>
          <p:nvPr/>
        </p:nvPicPr>
        <p:blipFill>
          <a:blip r:embed="rId5">
            <a:extLst>
              <a:ext uri="{28A0092B-C50C-407E-A947-70E740481C1C}">
                <a14:useLocalDpi xmlns:a14="http://schemas.microsoft.com/office/drawing/2010/main" val="0"/>
              </a:ext>
            </a:extLst>
          </a:blip>
          <a:srcRect/>
          <a:stretch>
            <a:fillRect/>
          </a:stretch>
        </p:blipFill>
        <p:spPr bwMode="auto">
          <a:xfrm>
            <a:off x="3055058" y="223935"/>
            <a:ext cx="2876291" cy="2127250"/>
          </a:xfrm>
          <a:prstGeom prst="rect">
            <a:avLst/>
          </a:prstGeom>
          <a:noFill/>
          <a:ln>
            <a:noFill/>
          </a:ln>
        </p:spPr>
      </p:pic>
      <p:pic>
        <p:nvPicPr>
          <p:cNvPr id="17" name="Слика 16" descr="\\nacelnik\Shared_Folders\Odeljenje za budzet i finansije\Odsek za budzet\САЊА\Б У Џ Е Т     2 0 1 8\Грађански буџет\viminacijum pozarevac serbia belgrade tour sightseeing free last minute.jpg"/>
          <p:cNvPicPr/>
          <p:nvPr/>
        </p:nvPicPr>
        <p:blipFill>
          <a:blip r:embed="rId6">
            <a:extLst>
              <a:ext uri="{28A0092B-C50C-407E-A947-70E740481C1C}">
                <a14:useLocalDpi xmlns:a14="http://schemas.microsoft.com/office/drawing/2010/main" val="0"/>
              </a:ext>
            </a:extLst>
          </a:blip>
          <a:srcRect/>
          <a:stretch>
            <a:fillRect/>
          </a:stretch>
        </p:blipFill>
        <p:spPr bwMode="auto">
          <a:xfrm>
            <a:off x="6155331" y="234122"/>
            <a:ext cx="2837815" cy="2127250"/>
          </a:xfrm>
          <a:prstGeom prst="rect">
            <a:avLst/>
          </a:prstGeom>
          <a:noFill/>
          <a:ln>
            <a:noFill/>
          </a:ln>
        </p:spPr>
      </p:pic>
      <p:pic>
        <p:nvPicPr>
          <p:cNvPr id="18" name="Слика 17" descr="\\nacelnik\Shared_Folders\Odeljenje za budzet i finansije\Odsek za budzet\САЊА\Б У Џ Е Т     2 0 1 8\Грађански буџет\1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466935"/>
            <a:ext cx="2509520" cy="2165278"/>
          </a:xfrm>
          <a:prstGeom prst="rect">
            <a:avLst/>
          </a:prstGeom>
          <a:noFill/>
          <a:ln>
            <a:noFill/>
          </a:ln>
        </p:spPr>
      </p:pic>
      <p:pic>
        <p:nvPicPr>
          <p:cNvPr id="19" name="Слика 18" descr="\\nacelnik\Shared_Folders\Odeljenje za budzet i finansije\Odsek za budzet\САЊА\Б У Џ Е Т     2 0 1 8\Грађански буџет\Spomenik-knezu-Milosu-TOG-Pozarevac-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5180" y="2466934"/>
            <a:ext cx="2917448" cy="2587103"/>
          </a:xfrm>
          <a:prstGeom prst="rect">
            <a:avLst/>
          </a:prstGeom>
          <a:noFill/>
          <a:ln>
            <a:noFill/>
          </a:ln>
        </p:spPr>
      </p:pic>
      <p:pic>
        <p:nvPicPr>
          <p:cNvPr id="20" name="Слика 19" descr="\\nacelnik\Shared_Folders\Odeljenje za budzet i finansije\Odsek za budzet\САЊА\Б У Џ Е Т     2 0 1 8\Грађански буџет\zgrada-so-pozarevac.jpg"/>
          <p:cNvPicPr/>
          <p:nvPr/>
        </p:nvPicPr>
        <p:blipFill>
          <a:blip r:embed="rId9">
            <a:extLst>
              <a:ext uri="{28A0092B-C50C-407E-A947-70E740481C1C}">
                <a14:useLocalDpi xmlns:a14="http://schemas.microsoft.com/office/drawing/2010/main" val="0"/>
              </a:ext>
            </a:extLst>
          </a:blip>
          <a:srcRect/>
          <a:stretch>
            <a:fillRect/>
          </a:stretch>
        </p:blipFill>
        <p:spPr bwMode="auto">
          <a:xfrm>
            <a:off x="5832535" y="2466934"/>
            <a:ext cx="3158646" cy="2402226"/>
          </a:xfrm>
          <a:prstGeom prst="rect">
            <a:avLst/>
          </a:prstGeom>
          <a:noFill/>
          <a:ln>
            <a:noFill/>
          </a:ln>
        </p:spPr>
      </p:pic>
      <p:pic>
        <p:nvPicPr>
          <p:cNvPr id="21" name="Слика 20" descr="\\nacelnik\Shared_Folders\Odeljenje za budzet i finansije\Odsek za budzet\САЊА\Б У Џ Е Т     2 0 1 8\Грађански буџет\DSC_8966.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20" y="4760686"/>
            <a:ext cx="2509520" cy="2045404"/>
          </a:xfrm>
          <a:prstGeom prst="rect">
            <a:avLst/>
          </a:prstGeom>
          <a:noFill/>
          <a:ln>
            <a:noFill/>
          </a:ln>
        </p:spPr>
      </p:pic>
      <p:pic>
        <p:nvPicPr>
          <p:cNvPr id="22" name="Слика 21" descr="\\nacelnik\Shared_Folders\Odeljenje za budzet i finansije\Odsek za budzet\САЊА\Б У Џ Е Т     2 0 1 8\Грађански буџет\pozarevacki-mir.jpg"/>
          <p:cNvPicPr/>
          <p:nvPr/>
        </p:nvPicPr>
        <p:blipFill>
          <a:blip r:embed="rId11">
            <a:extLst>
              <a:ext uri="{28A0092B-C50C-407E-A947-70E740481C1C}">
                <a14:useLocalDpi xmlns:a14="http://schemas.microsoft.com/office/drawing/2010/main" val="0"/>
              </a:ext>
            </a:extLst>
          </a:blip>
          <a:srcRect/>
          <a:stretch>
            <a:fillRect/>
          </a:stretch>
        </p:blipFill>
        <p:spPr bwMode="auto">
          <a:xfrm>
            <a:off x="2865179" y="5158900"/>
            <a:ext cx="2794635" cy="1647190"/>
          </a:xfrm>
          <a:prstGeom prst="rect">
            <a:avLst/>
          </a:prstGeom>
          <a:noFill/>
          <a:ln>
            <a:noFill/>
          </a:ln>
        </p:spPr>
      </p:pic>
      <p:pic>
        <p:nvPicPr>
          <p:cNvPr id="23" name="Слика 22" descr="\\nacelnik\Shared_Folders\Odeljenje za budzet i finansije\Odsek za budzet\САЊА\Б У Џ Е Т     2 0 1 8\Грађански буџет\idea-1327954616-barili1.jpg"/>
          <p:cNvPicPr/>
          <p:nvPr/>
        </p:nvPicPr>
        <p:blipFill>
          <a:blip r:embed="rId12">
            <a:extLst>
              <a:ext uri="{28A0092B-C50C-407E-A947-70E740481C1C}">
                <a14:useLocalDpi xmlns:a14="http://schemas.microsoft.com/office/drawing/2010/main" val="0"/>
              </a:ext>
            </a:extLst>
          </a:blip>
          <a:srcRect/>
          <a:stretch>
            <a:fillRect/>
          </a:stretch>
        </p:blipFill>
        <p:spPr bwMode="auto">
          <a:xfrm>
            <a:off x="5782628" y="5005326"/>
            <a:ext cx="3208554" cy="1800764"/>
          </a:xfrm>
          <a:prstGeom prst="rect">
            <a:avLst/>
          </a:prstGeom>
          <a:noFill/>
          <a:ln>
            <a:noFill/>
          </a:ln>
        </p:spPr>
      </p:pic>
    </p:spTree>
    <p:custDataLst>
      <p:tags r:id="rId1"/>
    </p:custDataLst>
    <p:extLst>
      <p:ext uri="{BB962C8B-B14F-4D97-AF65-F5344CB8AC3E}">
        <p14:creationId xmlns:p14="http://schemas.microsoft.com/office/powerpoint/2010/main" val="206708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74638"/>
            <a:ext cx="7571184" cy="490066"/>
          </a:xfrm>
        </p:spPr>
        <p:txBody>
          <a:bodyPr>
            <a:noAutofit/>
          </a:bodyPr>
          <a:lstStyle/>
          <a:p>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К</a:t>
            </a:r>
            <a:r>
              <a:rPr lang="sr-Cyrl-RS" sz="30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апитални пројекти Града Пожаревца </a:t>
            </a:r>
            <a:endPar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Оквир за текст 4"/>
          <p:cNvSpPr txBox="1"/>
          <p:nvPr/>
        </p:nvSpPr>
        <p:spPr>
          <a:xfrm>
            <a:off x="755576" y="980728"/>
            <a:ext cx="8136905" cy="830997"/>
          </a:xfrm>
          <a:prstGeom prst="rect">
            <a:avLst/>
          </a:prstGeom>
          <a:noFill/>
        </p:spPr>
        <p:txBody>
          <a:bodyPr wrap="square" rtlCol="0">
            <a:spAutoFit/>
          </a:bodyPr>
          <a:lstStyle/>
          <a:p>
            <a:r>
              <a:rPr lang="sr-Cyrl-RS" sz="1600" dirty="0" smtClean="0">
                <a:solidFill>
                  <a:schemeClr val="accent2">
                    <a:lumMod val="50000"/>
                  </a:schemeClr>
                </a:solidFill>
              </a:rPr>
              <a:t>                      У Одлуци о буџету Града Пожаревца за 2019. годину планирани су </a:t>
            </a:r>
          </a:p>
          <a:p>
            <a:r>
              <a:rPr lang="sr-Cyrl-RS" sz="1600" b="1" dirty="0" smtClean="0">
                <a:solidFill>
                  <a:schemeClr val="accent2">
                    <a:lumMod val="50000"/>
                  </a:schemeClr>
                </a:solidFill>
              </a:rPr>
              <a:t> капитални пројекти </a:t>
            </a:r>
            <a:r>
              <a:rPr lang="sr-Cyrl-RS" sz="1600" dirty="0" smtClean="0">
                <a:solidFill>
                  <a:schemeClr val="accent2">
                    <a:lumMod val="50000"/>
                  </a:schemeClr>
                </a:solidFill>
              </a:rPr>
              <a:t>у укупном износу од </a:t>
            </a:r>
            <a:r>
              <a:rPr lang="sr-Cyrl-RS" sz="1600" b="1" dirty="0" smtClean="0">
                <a:solidFill>
                  <a:schemeClr val="accent2">
                    <a:lumMod val="50000"/>
                  </a:schemeClr>
                </a:solidFill>
              </a:rPr>
              <a:t>2.943.154.737 динара и приказани су по областима:</a:t>
            </a:r>
            <a:endParaRPr lang="sr-Cyrl-RS" sz="1600" b="1" dirty="0">
              <a:solidFill>
                <a:schemeClr val="accent2">
                  <a:lumMod val="50000"/>
                </a:schemeClr>
              </a:solidFill>
            </a:endParaRPr>
          </a:p>
        </p:txBody>
      </p:sp>
      <p:graphicFrame>
        <p:nvGraphicFramePr>
          <p:cNvPr id="9" name="Чувар места за садржај 8"/>
          <p:cNvGraphicFramePr>
            <a:graphicFrameLocks noGrp="1"/>
          </p:cNvGraphicFramePr>
          <p:nvPr>
            <p:ph idx="1"/>
            <p:extLst>
              <p:ext uri="{D42A27DB-BD31-4B8C-83A1-F6EECF244321}">
                <p14:modId xmlns:p14="http://schemas.microsoft.com/office/powerpoint/2010/main" val="644733938"/>
              </p:ext>
            </p:extLst>
          </p:nvPr>
        </p:nvGraphicFramePr>
        <p:xfrm>
          <a:off x="899594" y="1747156"/>
          <a:ext cx="7992887" cy="4813777"/>
        </p:xfrm>
        <a:graphic>
          <a:graphicData uri="http://schemas.openxmlformats.org/drawingml/2006/table">
            <a:tbl>
              <a:tblPr>
                <a:tableStyleId>{5C22544A-7EE6-4342-B048-85BDC9FD1C3A}</a:tableStyleId>
              </a:tblPr>
              <a:tblGrid>
                <a:gridCol w="2696352"/>
                <a:gridCol w="3979799"/>
                <a:gridCol w="1316736"/>
              </a:tblGrid>
              <a:tr h="324715">
                <a:tc>
                  <a:txBody>
                    <a:bodyPr/>
                    <a:lstStyle/>
                    <a:p>
                      <a:pPr algn="l" fontAlgn="b"/>
                      <a:r>
                        <a:rPr lang="ru-RU" sz="1200" u="none" strike="noStrike" dirty="0">
                          <a:effectLst/>
                        </a:rPr>
                        <a:t>СТАНОВАЊЕ, УРБАНИЗАМ И ПРОСТОРНО ПЛАНИРАЊЕ</a:t>
                      </a:r>
                      <a:endParaRPr lang="ru-RU" sz="1200" b="0" i="0" u="none" strike="noStrike" dirty="0">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l" fontAlgn="b"/>
                      <a:r>
                        <a:rPr lang="sr-Cyrl-RS" sz="1200" u="none" strike="noStrike">
                          <a:effectLst/>
                        </a:rPr>
                        <a:t>(Израда Плана генералне регулације)</a:t>
                      </a:r>
                      <a:endParaRPr lang="sr-Cyrl-RS" sz="1200" b="0" i="0" u="none" strike="noStrike">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r" fontAlgn="b"/>
                      <a:r>
                        <a:rPr lang="sr-Cyrl-RS" sz="1200" u="none" strike="noStrike">
                          <a:effectLst/>
                        </a:rPr>
                        <a:t>18.512.000,00</a:t>
                      </a:r>
                      <a:endParaRPr lang="sr-Cyrl-RS" sz="1200" b="0" i="0" u="none" strike="noStrike">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r>
              <a:tr h="1230898">
                <a:tc>
                  <a:txBody>
                    <a:bodyPr/>
                    <a:lstStyle/>
                    <a:p>
                      <a:pPr algn="l" fontAlgn="ctr"/>
                      <a:r>
                        <a:rPr lang="sr-Cyrl-RS" sz="1200" u="none" strike="noStrike" dirty="0">
                          <a:effectLst/>
                        </a:rPr>
                        <a:t> КОМУНАЛНЕ ДЕЛАТНОСТИ </a:t>
                      </a:r>
                      <a:endParaRPr lang="sr-Cyrl-RS" sz="1200" b="0" i="0" u="none" strike="noStrike" dirty="0">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c>
                  <a:txBody>
                    <a:bodyPr/>
                    <a:lstStyle/>
                    <a:p>
                      <a:pPr algn="l" fontAlgn="b"/>
                      <a:r>
                        <a:rPr lang="ru-RU" sz="1200" u="none" strike="noStrike">
                          <a:effectLst/>
                        </a:rPr>
                        <a:t>(Пројекти из Програма пошумљавања, изградња топлификационе мреже на територији града, изградња и  реконструкција водоводне мреже, уређење јавних зелених површина, замена азбестно цементних водоводних цеви, реконструкција црпне станице у склопу система отпадних вода, набавка специјалних машина за одржавање зеленила и набавка електро возила за јавну хигијену)</a:t>
                      </a:r>
                      <a:endParaRPr lang="ru-RU" sz="1200" b="0" i="0" u="none" strike="noStrike">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r" fontAlgn="ctr"/>
                      <a:r>
                        <a:rPr lang="sr-Cyrl-RS" sz="1200" u="none" strike="noStrike">
                          <a:effectLst/>
                        </a:rPr>
                        <a:t>858.312.003,00</a:t>
                      </a:r>
                      <a:endParaRPr lang="sr-Cyrl-RS"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r>
              <a:tr h="302061">
                <a:tc>
                  <a:txBody>
                    <a:bodyPr/>
                    <a:lstStyle/>
                    <a:p>
                      <a:pPr algn="l" fontAlgn="ctr"/>
                      <a:r>
                        <a:rPr lang="sr-Cyrl-RS" sz="1200" u="none" strike="noStrike" dirty="0">
                          <a:effectLst/>
                        </a:rPr>
                        <a:t>РАЗВОЈ ТУРИЗМА</a:t>
                      </a:r>
                      <a:endParaRPr lang="sr-Cyrl-RS" sz="1200" b="0" i="0" u="none" strike="noStrike" dirty="0">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c>
                  <a:txBody>
                    <a:bodyPr/>
                    <a:lstStyle/>
                    <a:p>
                      <a:pPr algn="l" fontAlgn="b"/>
                      <a:r>
                        <a:rPr lang="ru-RU" sz="1200" u="none" strike="noStrike">
                          <a:effectLst/>
                        </a:rPr>
                        <a:t>Куповина старт машине за спортски део манифестације - Љубичевске коњичке игре </a:t>
                      </a:r>
                      <a:endParaRPr lang="ru-RU" sz="1200" b="0" i="0" u="none" strike="noStrike">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r" fontAlgn="ctr"/>
                      <a:r>
                        <a:rPr lang="sr-Cyrl-RS" sz="1200" u="none" strike="noStrike">
                          <a:effectLst/>
                        </a:rPr>
                        <a:t>1.500.000,00</a:t>
                      </a:r>
                      <a:endParaRPr lang="sr-Cyrl-RS"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r>
              <a:tr h="987420">
                <a:tc>
                  <a:txBody>
                    <a:bodyPr/>
                    <a:lstStyle/>
                    <a:p>
                      <a:pPr algn="l" fontAlgn="ctr"/>
                      <a:r>
                        <a:rPr lang="sr-Cyrl-RS" sz="1200" u="none" strike="noStrike">
                          <a:effectLst/>
                        </a:rPr>
                        <a:t> ЗАШТИТА ЖИВОТНЕ СРЕДИНЕ</a:t>
                      </a:r>
                      <a:endParaRPr lang="sr-Cyrl-RS"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c>
                  <a:txBody>
                    <a:bodyPr/>
                    <a:lstStyle/>
                    <a:p>
                      <a:pPr algn="l" fontAlgn="b"/>
                      <a:r>
                        <a:rPr lang="ru-RU" sz="1200" u="none" strike="noStrike">
                          <a:effectLst/>
                        </a:rPr>
                        <a:t>(Изградња фекалне и кишне канализације, изградња система сакупљања отпадних вода на територији града, набавка возила за прикупљање отпада, редовно одржавање и чишћење речног канала, изградња трансфер станице и рециклажног центра, изградња секундарног система за сакупљање отпадних вода)</a:t>
                      </a:r>
                      <a:endParaRPr lang="ru-RU" sz="1200" b="0" i="0" u="none" strike="noStrike">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r" fontAlgn="ctr"/>
                      <a:r>
                        <a:rPr lang="sr-Cyrl-RS" sz="1200" u="none" strike="noStrike">
                          <a:effectLst/>
                        </a:rPr>
                        <a:t>1.005.341.737,00</a:t>
                      </a:r>
                      <a:endParaRPr lang="sr-Cyrl-RS"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r>
              <a:tr h="453091">
                <a:tc>
                  <a:txBody>
                    <a:bodyPr/>
                    <a:lstStyle/>
                    <a:p>
                      <a:pPr algn="l" fontAlgn="ctr"/>
                      <a:r>
                        <a:rPr lang="ru-RU" sz="1200" u="none" strike="noStrike">
                          <a:effectLst/>
                        </a:rPr>
                        <a:t>ОРГАНИЗАЦИЈА САОБРАЋАЈА И САОБРАЋАЈНА ИНФРАСТРУКТУРА</a:t>
                      </a:r>
                      <a:endParaRPr lang="ru-RU"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c>
                  <a:txBody>
                    <a:bodyPr/>
                    <a:lstStyle/>
                    <a:p>
                      <a:pPr algn="l" fontAlgn="b"/>
                      <a:r>
                        <a:rPr lang="ru-RU" sz="1200" u="none" strike="noStrike">
                          <a:effectLst/>
                        </a:rPr>
                        <a:t>(Асфалтирање улица у индустријској зони града, пројекти рехабилитације, обнављање, замена и ојачавање коловозне конструкције)</a:t>
                      </a:r>
                      <a:endParaRPr lang="ru-RU" sz="1200" b="0" i="0" u="none" strike="noStrike">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r" fontAlgn="ctr"/>
                      <a:r>
                        <a:rPr lang="sr-Cyrl-RS" sz="1200" u="none" strike="noStrike">
                          <a:effectLst/>
                        </a:rPr>
                        <a:t>616.191.869,00</a:t>
                      </a:r>
                      <a:endParaRPr lang="sr-Cyrl-RS"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r>
              <a:tr h="1127402">
                <a:tc>
                  <a:txBody>
                    <a:bodyPr/>
                    <a:lstStyle/>
                    <a:p>
                      <a:pPr algn="l" fontAlgn="ctr"/>
                      <a:r>
                        <a:rPr lang="sr-Cyrl-RS" sz="1200" u="none" strike="noStrike">
                          <a:effectLst/>
                        </a:rPr>
                        <a:t>ПРЕДШКОЛСКО ВАСПИТАЊЕ И ОБРАЗОВАЊЕ</a:t>
                      </a:r>
                      <a:endParaRPr lang="sr-Cyrl-RS" sz="1200" b="0" i="0" u="none" strike="noStrike">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c>
                  <a:txBody>
                    <a:bodyPr/>
                    <a:lstStyle/>
                    <a:p>
                      <a:pPr algn="l" fontAlgn="b"/>
                      <a:r>
                        <a:rPr lang="sr-Cyrl-RS" sz="1200" u="none" strike="noStrike" dirty="0">
                          <a:effectLst/>
                        </a:rPr>
                        <a:t>(Набавка намештаја за васпитне објекте, реализација пројекта реконструкције крова у објектима вртића, реализација пројекта електро инсталација за потребе адаптације, санације и инсталације централног грејања у вртићу "Бубамара", реализација пројекта санације и адаптација мокрих чворова у предшколским објектима)</a:t>
                      </a:r>
                      <a:endParaRPr lang="sr-Cyrl-RS" sz="1200" b="0" i="0" u="none" strike="noStrike" dirty="0">
                        <a:solidFill>
                          <a:srgbClr val="000000"/>
                        </a:solidFill>
                        <a:effectLst/>
                        <a:latin typeface="Calibri" panose="020F0502020204030204" pitchFamily="34" charset="0"/>
                      </a:endParaRPr>
                    </a:p>
                  </a:txBody>
                  <a:tcPr marL="5755" marR="5755" marT="5755" marB="0" anchor="b">
                    <a:solidFill>
                      <a:schemeClr val="accent1">
                        <a:lumMod val="20000"/>
                        <a:lumOff val="80000"/>
                      </a:schemeClr>
                    </a:solidFill>
                  </a:tcPr>
                </a:tc>
                <a:tc>
                  <a:txBody>
                    <a:bodyPr/>
                    <a:lstStyle/>
                    <a:p>
                      <a:pPr algn="r" fontAlgn="ctr"/>
                      <a:r>
                        <a:rPr lang="sr-Cyrl-RS" sz="1200" u="none" strike="noStrike" dirty="0">
                          <a:effectLst/>
                        </a:rPr>
                        <a:t>75.257.628,00</a:t>
                      </a:r>
                      <a:endParaRPr lang="sr-Cyrl-RS" sz="1200" b="0" i="0" u="none" strike="noStrike" dirty="0">
                        <a:solidFill>
                          <a:srgbClr val="000000"/>
                        </a:solidFill>
                        <a:effectLst/>
                        <a:latin typeface="Calibri" panose="020F0502020204030204" pitchFamily="34" charset="0"/>
                      </a:endParaRPr>
                    </a:p>
                  </a:txBody>
                  <a:tcPr marL="5755" marR="5755" marT="5755"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1742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899593" y="404664"/>
            <a:ext cx="7787207" cy="432048"/>
          </a:xfrm>
        </p:spPr>
        <p:txBody>
          <a:bodyPr>
            <a:noAutofit/>
          </a:bodyPr>
          <a:lstStyle/>
          <a:p>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Капитални пројекти Града Пожаревца </a:t>
            </a:r>
          </a:p>
        </p:txBody>
      </p:sp>
      <p:sp>
        <p:nvSpPr>
          <p:cNvPr id="4" name="Чувар места за број слајда 3"/>
          <p:cNvSpPr>
            <a:spLocks noGrp="1"/>
          </p:cNvSpPr>
          <p:nvPr>
            <p:ph type="sldNum" sz="quarter" idx="12"/>
          </p:nvPr>
        </p:nvSpPr>
        <p:spPr>
          <a:xfrm>
            <a:off x="8258967" y="5939179"/>
            <a:ext cx="427833" cy="725793"/>
          </a:xfrm>
        </p:spPr>
        <p:txBody>
          <a:bodyPr/>
          <a:lstStyle/>
          <a:p>
            <a:fld id="{75FB0A07-249F-4345-993B-6AB4700608B8}" type="slidenum">
              <a:rPr lang="en-US" smtClean="0"/>
              <a:pPr/>
              <a:t>21</a:t>
            </a:fld>
            <a:endParaRPr lang="en-US"/>
          </a:p>
        </p:txBody>
      </p:sp>
      <p:graphicFrame>
        <p:nvGraphicFramePr>
          <p:cNvPr id="8" name="Чувар места за садржај 7"/>
          <p:cNvGraphicFramePr>
            <a:graphicFrameLocks noGrp="1"/>
          </p:cNvGraphicFramePr>
          <p:nvPr>
            <p:ph idx="1"/>
            <p:extLst>
              <p:ext uri="{D42A27DB-BD31-4B8C-83A1-F6EECF244321}">
                <p14:modId xmlns:p14="http://schemas.microsoft.com/office/powerpoint/2010/main" val="1389379469"/>
              </p:ext>
            </p:extLst>
          </p:nvPr>
        </p:nvGraphicFramePr>
        <p:xfrm>
          <a:off x="900026" y="858064"/>
          <a:ext cx="8136471" cy="5700173"/>
        </p:xfrm>
        <a:graphic>
          <a:graphicData uri="http://schemas.openxmlformats.org/drawingml/2006/table">
            <a:tbl>
              <a:tblPr/>
              <a:tblGrid>
                <a:gridCol w="2591854"/>
                <a:gridCol w="4464496"/>
                <a:gridCol w="1080121"/>
              </a:tblGrid>
              <a:tr h="572612">
                <a:tc>
                  <a:txBody>
                    <a:bodyPr/>
                    <a:lstStyle/>
                    <a:p>
                      <a:pPr algn="l" fontAlgn="ctr"/>
                      <a:r>
                        <a:rPr lang="sr-Cyrl-RS" sz="1200" b="0" i="0" u="none" strike="noStrike" dirty="0">
                          <a:solidFill>
                            <a:srgbClr val="000000"/>
                          </a:solidFill>
                          <a:effectLst/>
                          <a:latin typeface="Corbel" panose="020B0503020204020204" pitchFamily="34" charset="0"/>
                        </a:rPr>
                        <a:t>ОСНОВНО ОБРАЗОВАЊЕ И ВАСПИТАЊЕ</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200" b="0" i="0" u="none" strike="noStrike">
                          <a:solidFill>
                            <a:srgbClr val="000000"/>
                          </a:solidFill>
                          <a:effectLst/>
                          <a:latin typeface="Corbel" panose="020B0503020204020204" pitchFamily="34" charset="0"/>
                        </a:rPr>
                        <a:t>(Реконструкција кровог покривача, израда громобранске инсталације, замена подних облога у учионицама, адаптација мокрих чворова у објектима основних школа)</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dirty="0">
                          <a:solidFill>
                            <a:srgbClr val="000000"/>
                          </a:solidFill>
                          <a:effectLst/>
                          <a:latin typeface="Corbel" panose="020B0503020204020204" pitchFamily="34" charset="0"/>
                        </a:rPr>
                        <a:t>25.684.374,00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48176">
                <a:tc>
                  <a:txBody>
                    <a:bodyPr/>
                    <a:lstStyle/>
                    <a:p>
                      <a:pPr algn="l" fontAlgn="ctr"/>
                      <a:r>
                        <a:rPr lang="sr-Cyrl-RS" sz="1200" b="0" i="0" u="none" strike="noStrike" dirty="0">
                          <a:solidFill>
                            <a:srgbClr val="000000"/>
                          </a:solidFill>
                          <a:effectLst/>
                          <a:latin typeface="Corbel" panose="020B0503020204020204" pitchFamily="34" charset="0"/>
                        </a:rPr>
                        <a:t>СРЕДЊЕ ОБРАЗОВАЊЕ </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200" b="0" i="0" u="none" strike="noStrike">
                          <a:solidFill>
                            <a:srgbClr val="000000"/>
                          </a:solidFill>
                          <a:effectLst/>
                          <a:latin typeface="Corbel" panose="020B0503020204020204" pitchFamily="34" charset="0"/>
                        </a:rPr>
                        <a:t>(Замена столарије, реконструкција инсталација за грејање, опремање кабинета, реновирање пода у објектима средњих школа)</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a:solidFill>
                            <a:srgbClr val="000000"/>
                          </a:solidFill>
                          <a:effectLst/>
                          <a:latin typeface="Corbel" panose="020B0503020204020204" pitchFamily="34" charset="0"/>
                        </a:rPr>
                        <a:t>8.831.786,00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93933">
                <a:tc>
                  <a:txBody>
                    <a:bodyPr/>
                    <a:lstStyle/>
                    <a:p>
                      <a:pPr algn="l" fontAlgn="ctr"/>
                      <a:r>
                        <a:rPr lang="sr-Cyrl-RS" sz="1200" b="0" i="0" u="none" strike="noStrike">
                          <a:solidFill>
                            <a:srgbClr val="000000"/>
                          </a:solidFill>
                          <a:effectLst/>
                          <a:latin typeface="Corbel" panose="020B0503020204020204" pitchFamily="34" charset="0"/>
                        </a:rPr>
                        <a:t>СОЦИЈАЛНА И ДЕЧИЈА ЗАШТИТА </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sr-Cyrl-RS" sz="1200" b="0" i="0" u="none" strike="noStrike">
                          <a:solidFill>
                            <a:srgbClr val="000000"/>
                          </a:solidFill>
                          <a:effectLst/>
                          <a:latin typeface="Corbel" panose="020B0503020204020204" pitchFamily="34" charset="0"/>
                        </a:rPr>
                        <a:t>(реконструкција објеката социјалне заштите)</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a:solidFill>
                            <a:srgbClr val="000000"/>
                          </a:solidFill>
                          <a:effectLst/>
                          <a:latin typeface="Corbel" panose="020B0503020204020204" pitchFamily="34" charset="0"/>
                        </a:rPr>
                        <a:t>5.800.758,00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708650">
                <a:tc>
                  <a:txBody>
                    <a:bodyPr/>
                    <a:lstStyle/>
                    <a:p>
                      <a:pPr algn="l" fontAlgn="ctr"/>
                      <a:r>
                        <a:rPr lang="sr-Cyrl-RS" sz="1200" b="0" i="0" u="none" strike="noStrike">
                          <a:solidFill>
                            <a:srgbClr val="000000"/>
                          </a:solidFill>
                          <a:effectLst/>
                          <a:latin typeface="Corbel" panose="020B0503020204020204" pitchFamily="34" charset="0"/>
                        </a:rPr>
                        <a:t>ЗДРАВСТВЕНА ЗАШТИТА</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200" b="0" i="0" u="none" strike="noStrike" dirty="0">
                          <a:solidFill>
                            <a:srgbClr val="000000"/>
                          </a:solidFill>
                          <a:effectLst/>
                          <a:latin typeface="Corbel" panose="020B0503020204020204" pitchFamily="34" charset="0"/>
                        </a:rPr>
                        <a:t>(реализација пројекта"Румунско-српска заједничка иницијатива у борби против канцера у пограничном региону-унаређено дијагностификовање и лечење маличних тумора", набавка медицинске опреме(видео колскоскопског система за гинекологију, три екг апарата, три кардиолошке столице, три техничка мотора са микромотором да дечју стоматологију, два аутоклава за дечју стоматологију, набавка микромотора за операциону салу, набавка центрифуге за лабораторију, набавка дигиталног РТГ апарата са флет панелом))</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a:solidFill>
                            <a:srgbClr val="000000"/>
                          </a:solidFill>
                          <a:effectLst/>
                          <a:latin typeface="Corbel" panose="020B0503020204020204" pitchFamily="34" charset="0"/>
                        </a:rPr>
                        <a:t>44.477.350,00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951291">
                <a:tc>
                  <a:txBody>
                    <a:bodyPr/>
                    <a:lstStyle/>
                    <a:p>
                      <a:pPr algn="l" fontAlgn="ctr"/>
                      <a:r>
                        <a:rPr lang="sr-Cyrl-RS" sz="1200" b="0" i="0" u="none" strike="noStrike">
                          <a:solidFill>
                            <a:srgbClr val="000000"/>
                          </a:solidFill>
                          <a:effectLst/>
                          <a:latin typeface="Corbel" panose="020B0503020204020204" pitchFamily="34" charset="0"/>
                        </a:rPr>
                        <a:t>РАЗВОЈ КУЛТУРЕ И ИНФОРМИСАЊЕ</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200" b="0" i="0" u="none" strike="noStrike">
                          <a:solidFill>
                            <a:srgbClr val="000000"/>
                          </a:solidFill>
                          <a:effectLst/>
                          <a:latin typeface="Corbel" panose="020B0503020204020204" pitchFamily="34" charset="0"/>
                        </a:rPr>
                        <a:t>(Санација, адаптација и ревитализација фасаде зграде"Начелство" I и II фаза, набавка биоскопске аудио опреме, санација крова и поправка олука о објектима установа културе, израда пројектне документације за реконструкцију и доградњу постојећег простора Галерије, набавка дигиталног филмског пројектора)</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a:solidFill>
                            <a:srgbClr val="000000"/>
                          </a:solidFill>
                          <a:effectLst/>
                          <a:latin typeface="Corbel" panose="020B0503020204020204" pitchFamily="34" charset="0"/>
                        </a:rPr>
                        <a:t>91.120.367,00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83273">
                <a:tc>
                  <a:txBody>
                    <a:bodyPr/>
                    <a:lstStyle/>
                    <a:p>
                      <a:pPr algn="l" fontAlgn="ctr"/>
                      <a:r>
                        <a:rPr lang="sr-Cyrl-RS" sz="1200" b="0" i="0" u="none" strike="noStrike">
                          <a:solidFill>
                            <a:srgbClr val="000000"/>
                          </a:solidFill>
                          <a:effectLst/>
                          <a:latin typeface="Corbel" panose="020B0503020204020204" pitchFamily="34" charset="0"/>
                        </a:rPr>
                        <a:t>РАЗВОЈ СПОРТА И ОМЛАДИНЕ</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200" b="0" i="0" u="none" strike="noStrike">
                          <a:solidFill>
                            <a:srgbClr val="000000"/>
                          </a:solidFill>
                          <a:effectLst/>
                          <a:latin typeface="Corbel" panose="020B0503020204020204" pitchFamily="34" charset="0"/>
                        </a:rPr>
                        <a:t>(Адаптација на спортској хали, опремање фудбалског стадиона и набавка спортске опреме)</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a:solidFill>
                            <a:srgbClr val="000000"/>
                          </a:solidFill>
                          <a:effectLst/>
                          <a:latin typeface="Corbel" panose="020B0503020204020204" pitchFamily="34" charset="0"/>
                        </a:rPr>
                        <a:t>21.895.926,00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337337">
                <a:tc>
                  <a:txBody>
                    <a:bodyPr/>
                    <a:lstStyle/>
                    <a:p>
                      <a:pPr algn="l" fontAlgn="ctr"/>
                      <a:r>
                        <a:rPr lang="sr-Cyrl-RS" sz="1200" b="0" i="0" u="none" strike="noStrike" dirty="0">
                          <a:solidFill>
                            <a:srgbClr val="000000"/>
                          </a:solidFill>
                          <a:effectLst/>
                          <a:latin typeface="Corbel" panose="020B0503020204020204" pitchFamily="34" charset="0"/>
                        </a:rPr>
                        <a:t>ОПШТЕ УСЛУГЕ ЛОКАЛНЕ САМОУПРАВЕ</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ru-RU" sz="1200" b="0" i="0" u="none" strike="noStrike">
                          <a:solidFill>
                            <a:srgbClr val="000000"/>
                          </a:solidFill>
                          <a:effectLst/>
                          <a:latin typeface="Corbel" panose="020B0503020204020204" pitchFamily="34" charset="0"/>
                        </a:rPr>
                        <a:t>(Израда геодетских подлога, израда пројекта за грађевинску дозволу и пројекта извођења затвореног базена, радови на згради Локалне пореске администрације, уређење спортске хале у Градској општини Костолац, израда пројектне документације за реконструкцију Градског парка, израда пројектне документације фекалне и кишне канализације и израда осталих пројекта и елабората, куповина и монтажа паркинга)</a:t>
                      </a:r>
                    </a:p>
                  </a:txBody>
                  <a:tcPr marL="4437" marR="4437" marT="44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sr-Cyrl-RS" sz="1200" b="0" i="0" u="none" strike="noStrike" dirty="0">
                          <a:solidFill>
                            <a:srgbClr val="000000"/>
                          </a:solidFill>
                          <a:effectLst/>
                          <a:latin typeface="Corbel" panose="020B0503020204020204" pitchFamily="34" charset="0"/>
                        </a:rPr>
                        <a:t>170.228.939,00</a:t>
                      </a:r>
                    </a:p>
                  </a:txBody>
                  <a:tcPr marL="4437" marR="4437" marT="44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05101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100EA0-F487-4F15-B0C7-5D5B1A493ED4}"/>
              </a:ext>
            </a:extLst>
          </p:cNvPr>
          <p:cNvSpPr>
            <a:spLocks noGrp="1"/>
          </p:cNvSpPr>
          <p:nvPr>
            <p:ph idx="1"/>
          </p:nvPr>
        </p:nvSpPr>
        <p:spPr>
          <a:xfrm>
            <a:off x="827584" y="548680"/>
            <a:ext cx="7859216" cy="5577483"/>
          </a:xfrm>
        </p:spPr>
        <p:txBody>
          <a:bodyPr>
            <a:scene3d>
              <a:camera prst="orthographicFront"/>
              <a:lightRig rig="harsh" dir="t"/>
            </a:scene3d>
            <a:sp3d extrusionH="57150" prstMaterial="matte">
              <a:bevelT w="63500" h="12700" prst="angle"/>
              <a:contourClr>
                <a:schemeClr val="bg1">
                  <a:lumMod val="65000"/>
                </a:schemeClr>
              </a:contourClr>
            </a:sp3d>
          </a:bodyPr>
          <a:lstStyle/>
          <a:p>
            <a:pPr marL="0" indent="0" algn="just">
              <a:buNone/>
            </a:pPr>
            <a:r>
              <a:rPr lang="sr-Cyrl-RS" b="1" dirty="0" smtClean="0">
                <a:ln/>
                <a:solidFill>
                  <a:schemeClr val="accent3"/>
                </a:solidFill>
                <a:latin typeface="Calibri" panose="020F0502020204030204" pitchFamily="34" charset="0"/>
                <a:cs typeface="Calibri" panose="020F0502020204030204" pitchFamily="34" charset="0"/>
              </a:rPr>
              <a:t>На </a:t>
            </a:r>
            <a:r>
              <a:rPr lang="sr-Cyrl-RS" b="1" dirty="0">
                <a:ln/>
                <a:solidFill>
                  <a:schemeClr val="accent3"/>
                </a:solidFill>
                <a:latin typeface="Calibri" panose="020F0502020204030204" pitchFamily="34" charset="0"/>
                <a:cs typeface="Calibri" panose="020F0502020204030204" pitchFamily="34" charset="0"/>
              </a:rPr>
              <a:t>крају желимо да Вам се захвалимо што сте издвојили време за читање ове презентације буџета. </a:t>
            </a:r>
          </a:p>
          <a:p>
            <a:pPr marL="0" indent="0" algn="just">
              <a:buNone/>
            </a:pPr>
            <a:endParaRPr lang="sr-Cyrl-RS" b="1" dirty="0">
              <a:ln/>
              <a:solidFill>
                <a:schemeClr val="accent3"/>
              </a:solidFill>
              <a:latin typeface="Calibri" panose="020F0502020204030204" pitchFamily="34" charset="0"/>
              <a:cs typeface="Calibri" panose="020F0502020204030204" pitchFamily="34" charset="0"/>
            </a:endParaRPr>
          </a:p>
          <a:p>
            <a:pPr marL="0" indent="0" algn="just">
              <a:buNone/>
            </a:pPr>
            <a:r>
              <a:rPr lang="sr-Cyrl-RS" b="1" dirty="0">
                <a:ln/>
                <a:solidFill>
                  <a:schemeClr val="accent3"/>
                </a:solidFill>
                <a:latin typeface="Calibri" panose="020F0502020204030204" pitchFamily="34" charset="0"/>
                <a:cs typeface="Calibri" panose="020F0502020204030204" pitchFamily="34" charset="0"/>
              </a:rPr>
              <a:t>Уколико сте заинтересовани да сагледате у целини Одлуку о буџету града </a:t>
            </a:r>
            <a:r>
              <a:rPr lang="sr-Cyrl-RS" b="1" dirty="0" smtClean="0">
                <a:ln/>
                <a:solidFill>
                  <a:schemeClr val="accent3"/>
                </a:solidFill>
                <a:latin typeface="Calibri" panose="020F0502020204030204" pitchFamily="34" charset="0"/>
                <a:cs typeface="Calibri" panose="020F0502020204030204" pitchFamily="34" charset="0"/>
              </a:rPr>
              <a:t>Пожаревца </a:t>
            </a:r>
            <a:r>
              <a:rPr lang="sr-Cyrl-RS" b="1" dirty="0">
                <a:ln/>
                <a:solidFill>
                  <a:schemeClr val="accent3"/>
                </a:solidFill>
                <a:latin typeface="Calibri" panose="020F0502020204030204" pitchFamily="34" charset="0"/>
                <a:cs typeface="Calibri" panose="020F0502020204030204" pitchFamily="34" charset="0"/>
              </a:rPr>
              <a:t>за </a:t>
            </a:r>
            <a:r>
              <a:rPr lang="sr-Cyrl-RS" b="1" dirty="0" smtClean="0">
                <a:ln/>
                <a:solidFill>
                  <a:schemeClr val="accent3"/>
                </a:solidFill>
                <a:latin typeface="Calibri" panose="020F0502020204030204" pitchFamily="34" charset="0"/>
                <a:cs typeface="Calibri" panose="020F0502020204030204" pitchFamily="34" charset="0"/>
              </a:rPr>
              <a:t>2019. </a:t>
            </a:r>
            <a:r>
              <a:rPr lang="sr-Cyrl-RS" b="1" dirty="0">
                <a:ln/>
                <a:solidFill>
                  <a:schemeClr val="accent3"/>
                </a:solidFill>
                <a:latin typeface="Calibri" panose="020F0502020204030204" pitchFamily="34" charset="0"/>
                <a:cs typeface="Calibri" panose="020F0502020204030204" pitchFamily="34" charset="0"/>
              </a:rPr>
              <a:t>годину, исту можете преузети на следећем линку интернет странице </a:t>
            </a:r>
            <a:r>
              <a:rPr lang="sr-Cyrl-RS" b="1" dirty="0" smtClean="0">
                <a:ln/>
                <a:solidFill>
                  <a:schemeClr val="accent3"/>
                </a:solidFill>
                <a:latin typeface="Calibri" panose="020F0502020204030204" pitchFamily="34" charset="0"/>
                <a:cs typeface="Calibri" panose="020F0502020204030204" pitchFamily="34" charset="0"/>
              </a:rPr>
              <a:t>Градске</a:t>
            </a:r>
            <a:r>
              <a:rPr lang="en-US" b="1" dirty="0" smtClean="0">
                <a:ln/>
                <a:solidFill>
                  <a:schemeClr val="accent3"/>
                </a:solidFill>
                <a:latin typeface="Calibri" panose="020F0502020204030204" pitchFamily="34" charset="0"/>
                <a:cs typeface="Calibri" panose="020F0502020204030204" pitchFamily="34" charset="0"/>
              </a:rPr>
              <a:t> </a:t>
            </a:r>
            <a:r>
              <a:rPr lang="sr-Cyrl-RS" b="1" dirty="0" smtClean="0">
                <a:ln/>
                <a:solidFill>
                  <a:schemeClr val="accent3"/>
                </a:solidFill>
                <a:latin typeface="Calibri" panose="020F0502020204030204" pitchFamily="34" charset="0"/>
                <a:cs typeface="Calibri" panose="020F0502020204030204" pitchFamily="34" charset="0"/>
              </a:rPr>
              <a:t>управе</a:t>
            </a:r>
            <a:r>
              <a:rPr lang="sr-Cyrl-RS" b="1" dirty="0">
                <a:ln/>
                <a:solidFill>
                  <a:schemeClr val="accent3"/>
                </a:solidFill>
                <a:latin typeface="Calibri" panose="020F0502020204030204" pitchFamily="34" charset="0"/>
                <a:cs typeface="Calibri" panose="020F0502020204030204" pitchFamily="34" charset="0"/>
              </a:rPr>
              <a:t>: </a:t>
            </a:r>
            <a:r>
              <a:rPr lang="en-US" b="1" dirty="0" smtClean="0">
                <a:ln/>
                <a:solidFill>
                  <a:schemeClr val="accent3"/>
                </a:solidFill>
                <a:latin typeface="Calibri" panose="020F0502020204030204" pitchFamily="34" charset="0"/>
                <a:cs typeface="Calibri" panose="020F0502020204030204" pitchFamily="34" charset="0"/>
              </a:rPr>
              <a:t>  </a:t>
            </a:r>
            <a:endParaRPr lang="sr-Cyrl-RS" b="1" dirty="0" smtClean="0">
              <a:ln/>
              <a:solidFill>
                <a:schemeClr val="accent3"/>
              </a:solidFill>
              <a:latin typeface="Calibri" panose="020F0502020204030204" pitchFamily="34" charset="0"/>
              <a:cs typeface="Calibri" panose="020F0502020204030204" pitchFamily="34" charset="0"/>
            </a:endParaRPr>
          </a:p>
          <a:p>
            <a:pPr marL="0" indent="0" algn="just">
              <a:buNone/>
            </a:pPr>
            <a:r>
              <a:rPr lang="en-US" b="1" u="sng" dirty="0">
                <a:ln/>
                <a:solidFill>
                  <a:schemeClr val="accent3"/>
                </a:solidFill>
                <a:latin typeface="Calibri" panose="020F0502020204030204" pitchFamily="34" charset="0"/>
                <a:cs typeface="Calibri" panose="020F0502020204030204" pitchFamily="34" charset="0"/>
              </a:rPr>
              <a:t>https://pozarevac.rs/dokumentacija/budzet/</a:t>
            </a:r>
            <a:endParaRPr lang="sr-Cyrl-RS" b="1" u="sng" dirty="0" smtClean="0">
              <a:ln/>
              <a:solidFill>
                <a:schemeClr val="accent3"/>
              </a:solidFill>
              <a:latin typeface="Calibri" panose="020F0502020204030204" pitchFamily="34" charset="0"/>
              <a:cs typeface="Calibri" panose="020F0502020204030204" pitchFamily="34" charset="0"/>
            </a:endParaRPr>
          </a:p>
          <a:p>
            <a:pPr marL="0" indent="0">
              <a:buNone/>
            </a:pPr>
            <a:endParaRPr lang="en-US" b="1" dirty="0">
              <a:ln/>
              <a:solidFill>
                <a:schemeClr val="accent3"/>
              </a:solidFill>
            </a:endParaRPr>
          </a:p>
        </p:txBody>
      </p:sp>
      <p:sp>
        <p:nvSpPr>
          <p:cNvPr id="4" name="Slide Number Placeholder 3">
            <a:extLst>
              <a:ext uri="{FF2B5EF4-FFF2-40B4-BE49-F238E27FC236}">
                <a16:creationId xmlns:a16="http://schemas.microsoft.com/office/drawing/2014/main" xmlns="" id="{98AE72C1-4469-43B7-B387-2085293C7666}"/>
              </a:ext>
            </a:extLst>
          </p:cNvPr>
          <p:cNvSpPr>
            <a:spLocks noGrp="1"/>
          </p:cNvSpPr>
          <p:nvPr>
            <p:ph type="sldNum" sz="quarter" idx="12"/>
          </p:nvPr>
        </p:nvSpPr>
        <p:spPr/>
        <p:txBody>
          <a:bodyPr/>
          <a:lstStyle/>
          <a:p>
            <a:fld id="{75FB0A07-249F-4345-993B-6AB4700608B8}" type="slidenum">
              <a:rPr lang="en-US" smtClean="0"/>
              <a:pPr/>
              <a:t>22</a:t>
            </a:fld>
            <a:endParaRPr lang="en-US"/>
          </a:p>
        </p:txBody>
      </p:sp>
    </p:spTree>
    <p:extLst>
      <p:ext uri="{BB962C8B-B14F-4D97-AF65-F5344CB8AC3E}">
        <p14:creationId xmlns:p14="http://schemas.microsoft.com/office/powerpoint/2010/main" val="131276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1336" y="525026"/>
            <a:ext cx="2667000" cy="646331"/>
          </a:xfrm>
          <a:prstGeom prst="rect">
            <a:avLst/>
          </a:prstGeom>
          <a:noFill/>
        </p:spPr>
        <p:txBody>
          <a:bodyPr wrap="square" rtlCol="0">
            <a:spAutoFit/>
          </a:bodyPr>
          <a:lstStyle/>
          <a:p>
            <a:r>
              <a:rPr lang="sr-Cyrl-RS" sz="3600" dirty="0">
                <a:ln w="0"/>
                <a:solidFill>
                  <a:schemeClr val="accent1"/>
                </a:solidFill>
                <a:effectLst>
                  <a:outerShdw blurRad="38100" dist="25400" dir="5400000" algn="ctr" rotWithShape="0">
                    <a:srgbClr val="6E747A">
                      <a:alpha val="43000"/>
                    </a:srgbClr>
                  </a:outerShdw>
                </a:effectLst>
              </a:rPr>
              <a:t>САДРЖАЈ</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9" name="TextBox 8"/>
          <p:cNvSpPr txBox="1"/>
          <p:nvPr/>
        </p:nvSpPr>
        <p:spPr>
          <a:xfrm>
            <a:off x="971600" y="1268760"/>
            <a:ext cx="7537648" cy="4801314"/>
          </a:xfrm>
          <a:prstGeom prst="rect">
            <a:avLst/>
          </a:prstGeom>
          <a:noFill/>
        </p:spPr>
        <p:txBody>
          <a:bodyPr wrap="square" rtlCol="0">
            <a:spAutoFit/>
          </a:bodyPr>
          <a:lstStyle/>
          <a:p>
            <a:pPr marL="342900" indent="-342900">
              <a:buFont typeface="+mj-lt"/>
              <a:buAutoNum type="arabicPeriod"/>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Увод</a:t>
            </a:r>
          </a:p>
          <a:p>
            <a:pPr marL="342900" indent="-342900">
              <a:buFont typeface="+mj-lt"/>
              <a:buAutoNum type="arabicPeriod"/>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Ко се финансира из буџета?</a:t>
            </a:r>
          </a:p>
          <a:p>
            <a:pPr marL="342900" indent="-342900">
              <a:buFont typeface="+mj-lt"/>
              <a:buAutoNum type="arabicPeriod"/>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Како настаје буџет града</a:t>
            </a:r>
            <a:r>
              <a:rPr lang="en-US" dirty="0">
                <a:ln w="0">
                  <a:solidFill>
                    <a:schemeClr val="accent1"/>
                  </a:solidFill>
                </a:ln>
                <a:solidFill>
                  <a:schemeClr val="accent1"/>
                </a:solidFill>
                <a:effectLst>
                  <a:outerShdw blurRad="38100" dist="25400" dir="5400000" algn="ctr" rotWithShape="0">
                    <a:srgbClr val="6E747A">
                      <a:alpha val="43000"/>
                    </a:srgbClr>
                  </a:outerShdw>
                </a:effectLst>
              </a:rPr>
              <a:t>?</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742950" lvl="1" indent="-285750">
              <a:buFont typeface="Arial"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Појам буџета</a:t>
            </a:r>
          </a:p>
          <a:p>
            <a:pPr marL="800100" lvl="1" indent="-342900">
              <a:buFont typeface="Arial"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Ко учествује у буџетском процесу</a:t>
            </a:r>
            <a:r>
              <a:rPr lang="en-US" dirty="0">
                <a:ln w="0">
                  <a:solidFill>
                    <a:schemeClr val="accent1"/>
                  </a:solidFill>
                </a:ln>
                <a:solidFill>
                  <a:schemeClr val="accent1"/>
                </a:solidFill>
                <a:effectLst>
                  <a:outerShdw blurRad="38100" dist="25400" dir="5400000" algn="ctr" rotWithShape="0">
                    <a:srgbClr val="6E747A">
                      <a:alpha val="43000"/>
                    </a:srgbClr>
                  </a:outerShdw>
                </a:effectLst>
              </a:rPr>
              <a:t>?</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800100" lvl="1" indent="-342900">
              <a:buFont typeface="Arial"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На основу чега се доноси буџет</a:t>
            </a:r>
            <a:r>
              <a:rPr lang="en-US" dirty="0">
                <a:ln w="0">
                  <a:solidFill>
                    <a:schemeClr val="accent1"/>
                  </a:solidFill>
                </a:ln>
                <a:solidFill>
                  <a:schemeClr val="accent1"/>
                </a:solidFill>
                <a:effectLst>
                  <a:outerShdw blurRad="38100" dist="25400" dir="5400000" algn="ctr" rotWithShape="0">
                    <a:srgbClr val="6E747A">
                      <a:alpha val="43000"/>
                    </a:srgbClr>
                  </a:outerShdw>
                </a:effectLst>
              </a:rPr>
              <a:t>?</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342900" indent="-342900">
              <a:buFont typeface="+mj-lt"/>
              <a:buAutoNum type="arabicPeriod"/>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Како се пуни градска каса?</a:t>
            </a:r>
          </a:p>
          <a:p>
            <a:pPr marL="742950" lvl="1" indent="-285750">
              <a:buFont typeface="Arial" panose="020B0604020202020204"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Шта су приходи и примања буџета?</a:t>
            </a:r>
          </a:p>
          <a:p>
            <a:pPr marL="742950" lvl="1" indent="-285750">
              <a:buFont typeface="Arial" panose="020B0604020202020204"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Структура планираних прихода и примања за </a:t>
            </a:r>
            <a:r>
              <a:rPr lang="sr-Cyrl-RS" dirty="0" smtClean="0">
                <a:ln w="0">
                  <a:solidFill>
                    <a:schemeClr val="accent1"/>
                  </a:solidFill>
                </a:ln>
                <a:solidFill>
                  <a:schemeClr val="accent1"/>
                </a:solidFill>
                <a:effectLst>
                  <a:outerShdw blurRad="38100" dist="25400" dir="5400000" algn="ctr" rotWithShape="0">
                    <a:srgbClr val="6E747A">
                      <a:alpha val="43000"/>
                    </a:srgbClr>
                  </a:outerShdw>
                </a:effectLst>
              </a:rPr>
              <a:t>2019. години</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342900" indent="-342900">
              <a:buFont typeface="+mj-lt"/>
              <a:buAutoNum type="arabicPeriod"/>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На шта се троше јавна средства</a:t>
            </a:r>
            <a:r>
              <a:rPr lang="en-US" dirty="0">
                <a:ln w="0">
                  <a:solidFill>
                    <a:schemeClr val="accent1"/>
                  </a:solidFill>
                </a:ln>
                <a:solidFill>
                  <a:schemeClr val="accent1"/>
                </a:solidFill>
                <a:effectLst>
                  <a:outerShdw blurRad="38100" dist="25400" dir="5400000" algn="ctr" rotWithShape="0">
                    <a:srgbClr val="6E747A">
                      <a:alpha val="43000"/>
                    </a:srgbClr>
                  </a:outerShdw>
                </a:effectLst>
              </a:rPr>
              <a:t>?</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742950" lvl="1" indent="-285750">
              <a:buFont typeface="Arial" panose="020B0604020202020204" pitchFamily="34" charset="0"/>
              <a:buChar char="•"/>
            </a:pPr>
            <a:r>
              <a:rPr lang="ru-RU" dirty="0">
                <a:ln w="0">
                  <a:solidFill>
                    <a:schemeClr val="accent1"/>
                  </a:solidFill>
                </a:ln>
                <a:solidFill>
                  <a:schemeClr val="accent1"/>
                </a:solidFill>
                <a:effectLst>
                  <a:outerShdw blurRad="38100" dist="25400" dir="5400000" algn="ctr" rotWithShape="0">
                    <a:srgbClr val="6E747A">
                      <a:alpha val="43000"/>
                    </a:srgbClr>
                  </a:outerShdw>
                </a:effectLst>
              </a:rPr>
              <a:t>Шта су расходи и издаци буџета?</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742950" lvl="1" indent="-285750">
              <a:buFont typeface="Arial" panose="020B0604020202020204"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Структура планираних расхода и издатака за </a:t>
            </a:r>
            <a:r>
              <a:rPr lang="sr-Cyrl-RS" dirty="0" smtClean="0">
                <a:ln w="0">
                  <a:solidFill>
                    <a:schemeClr val="accent1"/>
                  </a:solidFill>
                </a:ln>
                <a:solidFill>
                  <a:schemeClr val="accent1"/>
                </a:solidFill>
                <a:effectLst>
                  <a:outerShdw blurRad="38100" dist="25400" dir="5400000" algn="ctr" rotWithShape="0">
                    <a:srgbClr val="6E747A">
                      <a:alpha val="43000"/>
                    </a:srgbClr>
                  </a:outerShdw>
                </a:effectLst>
              </a:rPr>
              <a:t>2019. годину</a:t>
            </a:r>
            <a:endParaRPr lang="sr-Cyrl-RS" dirty="0">
              <a:ln w="0">
                <a:solidFill>
                  <a:schemeClr val="accent1"/>
                </a:solidFill>
              </a:ln>
              <a:solidFill>
                <a:schemeClr val="accent1"/>
              </a:solidFill>
              <a:effectLst>
                <a:outerShdw blurRad="38100" dist="25400" dir="5400000" algn="ctr" rotWithShape="0">
                  <a:srgbClr val="6E747A">
                    <a:alpha val="43000"/>
                  </a:srgbClr>
                </a:outerShdw>
              </a:effectLst>
            </a:endParaRPr>
          </a:p>
          <a:p>
            <a:pPr marL="742950" lvl="1" indent="-285750">
              <a:buFont typeface="Arial" panose="020B0604020202020204"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Расходи буџета по програмима</a:t>
            </a:r>
          </a:p>
          <a:p>
            <a:pPr marL="742950" lvl="1" indent="-285750">
              <a:buFont typeface="Arial" panose="020B0604020202020204" pitchFamily="34" charset="0"/>
              <a:buChar char="•"/>
            </a:pP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Расходи буџета расподељени по директним и индиректним буџетским корисницима</a:t>
            </a:r>
          </a:p>
          <a:p>
            <a:pPr marL="742950" lvl="1" indent="-285750">
              <a:buFont typeface="Arial" panose="020B0604020202020204" pitchFamily="34" charset="0"/>
              <a:buChar char="•"/>
            </a:pPr>
            <a:r>
              <a:rPr lang="sr-Cyrl-RS" dirty="0" smtClean="0">
                <a:ln w="0">
                  <a:solidFill>
                    <a:schemeClr val="accent1"/>
                  </a:solidFill>
                </a:ln>
                <a:solidFill>
                  <a:schemeClr val="accent1"/>
                </a:solidFill>
                <a:effectLst>
                  <a:outerShdw blurRad="38100" dist="25400" dir="5400000" algn="ctr" rotWithShape="0">
                    <a:srgbClr val="6E747A">
                      <a:alpha val="43000"/>
                    </a:srgbClr>
                  </a:outerShdw>
                </a:effectLst>
              </a:rPr>
              <a:t>Капитални </a:t>
            </a:r>
            <a:r>
              <a:rPr lang="sr-Cyrl-RS" dirty="0">
                <a:ln w="0">
                  <a:solidFill>
                    <a:schemeClr val="accent1"/>
                  </a:solidFill>
                </a:ln>
                <a:solidFill>
                  <a:schemeClr val="accent1"/>
                </a:solidFill>
                <a:effectLst>
                  <a:outerShdw blurRad="38100" dist="25400" dir="5400000" algn="ctr" rotWithShape="0">
                    <a:srgbClr val="6E747A">
                      <a:alpha val="43000"/>
                    </a:srgbClr>
                  </a:outerShdw>
                </a:effectLst>
              </a:rPr>
              <a:t>пројекти</a:t>
            </a:r>
          </a:p>
          <a:p>
            <a:pPr lvl="1"/>
            <a:endParaRPr lang="sr-Cyrl-R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983121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3" name="TextBox 2"/>
          <p:cNvSpPr txBox="1"/>
          <p:nvPr/>
        </p:nvSpPr>
        <p:spPr>
          <a:xfrm>
            <a:off x="899592" y="352603"/>
            <a:ext cx="8136904" cy="6463308"/>
          </a:xfrm>
          <a:prstGeom prst="rect">
            <a:avLst/>
          </a:prstGeom>
          <a:noFill/>
        </p:spPr>
        <p:txBody>
          <a:bodyPr wrap="square" rtlCol="0">
            <a:spAutoFit/>
          </a:bodyPr>
          <a:lstStyle/>
          <a:p>
            <a:r>
              <a:rPr lang="sr-Cyrl-RS" dirty="0"/>
              <a:t>	</a:t>
            </a:r>
            <a:r>
              <a:rPr lang="sr-Cyrl-RS" i="1" dirty="0">
                <a:ln w="0"/>
                <a:solidFill>
                  <a:schemeClr val="accent1"/>
                </a:solidFill>
                <a:effectLst>
                  <a:outerShdw blurRad="38100" dist="25400" dir="5400000" algn="ctr" rotWithShape="0">
                    <a:srgbClr val="6E747A">
                      <a:alpha val="43000"/>
                    </a:srgbClr>
                  </a:outerShdw>
                </a:effectLst>
              </a:rPr>
              <a:t>Драги суграђани и </a:t>
            </a:r>
            <a:r>
              <a:rPr lang="sr-Cyrl-RS" i="1" dirty="0" err="1">
                <a:ln w="0"/>
                <a:solidFill>
                  <a:schemeClr val="accent1"/>
                </a:solidFill>
                <a:effectLst>
                  <a:outerShdw blurRad="38100" dist="25400" dir="5400000" algn="ctr" rotWithShape="0">
                    <a:srgbClr val="6E747A">
                      <a:alpha val="43000"/>
                    </a:srgbClr>
                  </a:outerShdw>
                </a:effectLst>
              </a:rPr>
              <a:t>суграђанке</a:t>
            </a:r>
            <a:r>
              <a:rPr lang="sr-Cyrl-RS" i="1" dirty="0">
                <a:ln w="0"/>
                <a:solidFill>
                  <a:schemeClr val="accent1"/>
                </a:solidFill>
                <a:effectLst>
                  <a:outerShdw blurRad="38100" dist="25400" dir="5400000" algn="ctr" rotWithShape="0">
                    <a:srgbClr val="6E747A">
                      <a:alpha val="43000"/>
                    </a:srgbClr>
                  </a:outerShdw>
                </a:effectLst>
              </a:rPr>
              <a:t>,</a:t>
            </a:r>
          </a:p>
          <a:p>
            <a:endParaRPr lang="en-US" dirty="0"/>
          </a:p>
          <a:p>
            <a:pPr algn="just"/>
            <a:r>
              <a:rPr lang="sr-Cyrl-RS" dirty="0"/>
              <a:t>	</a:t>
            </a:r>
            <a:r>
              <a:rPr lang="sr-Cyrl-RS" dirty="0">
                <a:ln w="0"/>
                <a:solidFill>
                  <a:schemeClr val="accent1"/>
                </a:solidFill>
                <a:effectLst>
                  <a:outerShdw blurRad="38100" dist="25400" dir="5400000" algn="ctr" rotWithShape="0">
                    <a:srgbClr val="6E747A">
                      <a:alpha val="43000"/>
                    </a:srgbClr>
                  </a:outerShdw>
                </a:effectLst>
              </a:rPr>
              <a:t>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a:t>
            </a:r>
          </a:p>
          <a:p>
            <a:endParaRPr lang="en-US" dirty="0">
              <a:ln w="0"/>
              <a:solidFill>
                <a:schemeClr val="accent1"/>
              </a:solidFill>
              <a:effectLst>
                <a:outerShdw blurRad="38100" dist="25400" dir="5400000" algn="ctr" rotWithShape="0">
                  <a:srgbClr val="6E747A">
                    <a:alpha val="43000"/>
                  </a:srgbClr>
                </a:outerShdw>
              </a:effectLst>
            </a:endParaRPr>
          </a:p>
          <a:p>
            <a:pPr algn="just"/>
            <a:r>
              <a:rPr lang="sr-Cyrl-RS" dirty="0">
                <a:ln w="0"/>
                <a:solidFill>
                  <a:schemeClr val="accent1"/>
                </a:solidFill>
                <a:effectLst>
                  <a:outerShdw blurRad="38100" dist="25400" dir="5400000" algn="ctr" rotWithShape="0">
                    <a:srgbClr val="6E747A">
                      <a:alpha val="43000"/>
                    </a:srgbClr>
                  </a:outerShdw>
                </a:effectLst>
              </a:rPr>
              <a:t>	Грађански буџет представља сажет и јасан приказ Одлуке о буџету града</a:t>
            </a:r>
            <a:r>
              <a:rPr lang="sr-Latn-RS" dirty="0">
                <a:ln w="0"/>
                <a:solidFill>
                  <a:schemeClr val="accent1"/>
                </a:solidFill>
                <a:effectLst>
                  <a:outerShdw blurRad="38100" dist="25400" dir="5400000" algn="ctr" rotWithShape="0">
                    <a:srgbClr val="6E747A">
                      <a:alpha val="43000"/>
                    </a:srgbClr>
                  </a:outerShdw>
                </a:effectLst>
              </a:rPr>
              <a:t> </a:t>
            </a:r>
            <a:r>
              <a:rPr lang="sr-Cyrl-RS" dirty="0" smtClean="0">
                <a:ln w="0"/>
                <a:solidFill>
                  <a:schemeClr val="accent1"/>
                </a:solidFill>
                <a:effectLst>
                  <a:outerShdw blurRad="38100" dist="25400" dir="5400000" algn="ctr" rotWithShape="0">
                    <a:srgbClr val="6E747A">
                      <a:alpha val="43000"/>
                    </a:srgbClr>
                  </a:outerShdw>
                </a:effectLst>
              </a:rPr>
              <a:t>Пожаревца </a:t>
            </a:r>
            <a:r>
              <a:rPr lang="sr-Cyrl-RS" dirty="0">
                <a:ln w="0"/>
                <a:solidFill>
                  <a:schemeClr val="accent1"/>
                </a:solidFill>
                <a:effectLst>
                  <a:outerShdw blurRad="38100" dist="25400" dir="5400000" algn="ctr" rotWithShape="0">
                    <a:srgbClr val="6E747A">
                      <a:alpha val="43000"/>
                    </a:srgbClr>
                  </a:outerShdw>
                </a:effectLst>
              </a:rPr>
              <a:t>за </a:t>
            </a:r>
            <a:r>
              <a:rPr lang="sr-Cyrl-RS" dirty="0" smtClean="0">
                <a:ln w="0"/>
                <a:solidFill>
                  <a:schemeClr val="accent1"/>
                </a:solidFill>
                <a:effectLst>
                  <a:outerShdw blurRad="38100" dist="25400" dir="5400000" algn="ctr" rotWithShape="0">
                    <a:srgbClr val="6E747A">
                      <a:alpha val="43000"/>
                    </a:srgbClr>
                  </a:outerShdw>
                </a:effectLst>
              </a:rPr>
              <a:t>2019. </a:t>
            </a:r>
            <a:r>
              <a:rPr lang="sr-Cyrl-RS" dirty="0">
                <a:ln w="0"/>
                <a:solidFill>
                  <a:schemeClr val="accent1"/>
                </a:solidFill>
                <a:effectLst>
                  <a:outerShdw blurRad="38100" dist="25400" dir="5400000" algn="ctr" rotWithShape="0">
                    <a:srgbClr val="6E747A">
                      <a:alpha val="43000"/>
                    </a:srgbClr>
                  </a:outerShdw>
                </a:effectLst>
              </a:rPr>
              <a:t>годину, која је по својој форми веома обимна и тешка за разумевање због специфичних појмова и класификација које је чине. </a:t>
            </a:r>
          </a:p>
          <a:p>
            <a:endParaRPr lang="en-US" dirty="0">
              <a:ln w="0"/>
              <a:solidFill>
                <a:schemeClr val="accent1"/>
              </a:solidFill>
              <a:effectLst>
                <a:outerShdw blurRad="38100" dist="25400" dir="5400000" algn="ctr" rotWithShape="0">
                  <a:srgbClr val="6E747A">
                    <a:alpha val="43000"/>
                  </a:srgbClr>
                </a:outerShdw>
              </a:effectLst>
            </a:endParaRPr>
          </a:p>
          <a:p>
            <a:pPr algn="just"/>
            <a:r>
              <a:rPr lang="sr-Cyrl-RS" dirty="0">
                <a:ln w="0"/>
                <a:solidFill>
                  <a:schemeClr val="accent1"/>
                </a:solidFill>
                <a:effectLst>
                  <a:outerShdw blurRad="38100" dist="25400" dir="5400000" algn="ctr" rotWithShape="0">
                    <a:srgbClr val="6E747A">
                      <a:alpha val="43000"/>
                    </a:srgbClr>
                  </a:outerShdw>
                </a:effectLst>
              </a:rPr>
              <a:t>	Иако је немогуће објаснити целокупан буџет у овако краткој форми, искрено се надамо да ћемо на овај начин успети да вас информишемо о начину прикупљања јавних средстава и остваривања прихода и примања буџета града, као и о начину планирања, расподеле и трошења буџетских средстава.</a:t>
            </a:r>
          </a:p>
          <a:p>
            <a:endParaRPr lang="en-US" dirty="0">
              <a:ln w="0"/>
              <a:solidFill>
                <a:schemeClr val="accent1"/>
              </a:solidFill>
              <a:effectLst>
                <a:outerShdw blurRad="38100" dist="25400" dir="5400000" algn="ctr" rotWithShape="0">
                  <a:srgbClr val="6E747A">
                    <a:alpha val="43000"/>
                  </a:srgbClr>
                </a:outerShdw>
              </a:effectLst>
            </a:endParaRPr>
          </a:p>
          <a:p>
            <a:pPr algn="just"/>
            <a:r>
              <a:rPr lang="sr-Cyrl-RS" dirty="0">
                <a:ln w="0"/>
                <a:solidFill>
                  <a:schemeClr val="accent1"/>
                </a:solidFill>
                <a:effectLst>
                  <a:outerShdw blurRad="38100" dist="25400" dir="5400000" algn="ctr" rotWithShape="0">
                    <a:srgbClr val="6E747A">
                      <a:alpha val="43000"/>
                    </a:srgbClr>
                  </a:outerShdw>
                </a:effectLst>
              </a:rPr>
              <a:t>	</a:t>
            </a:r>
            <a:r>
              <a:rPr lang="ru-RU" dirty="0">
                <a:ln w="0"/>
                <a:solidFill>
                  <a:schemeClr val="accent1"/>
                </a:solidFill>
                <a:effectLst>
                  <a:outerShdw blurRad="38100" dist="25400" dir="5400000" algn="ctr" rotWithShape="0">
                    <a:srgbClr val="6E747A">
                      <a:alpha val="43000"/>
                    </a:srgbClr>
                  </a:outerShdw>
                </a:effectLst>
              </a:rPr>
              <a:t>Кроз овај транспарентан приступ настојимо да унапредимо разумевање и интересовање наших суграђана за локалне финансије, а у перспективи очекујемо и сарадњу локалне самоуправе и житеља </a:t>
            </a:r>
            <a:r>
              <a:rPr lang="ru-RU" dirty="0" smtClean="0">
                <a:ln w="0"/>
                <a:solidFill>
                  <a:schemeClr val="accent1"/>
                </a:solidFill>
                <a:effectLst>
                  <a:outerShdw blurRad="38100" dist="25400" dir="5400000" algn="ctr" rotWithShape="0">
                    <a:srgbClr val="6E747A">
                      <a:alpha val="43000"/>
                    </a:srgbClr>
                  </a:outerShdw>
                </a:effectLst>
              </a:rPr>
              <a:t>града Пожаревца </a:t>
            </a:r>
            <a:r>
              <a:rPr lang="ru-RU" dirty="0">
                <a:ln w="0"/>
                <a:solidFill>
                  <a:schemeClr val="accent1"/>
                </a:solidFill>
                <a:effectLst>
                  <a:outerShdw blurRad="38100" dist="25400" dir="5400000" algn="ctr" rotWithShape="0">
                    <a:srgbClr val="6E747A">
                      <a:alpha val="43000"/>
                    </a:srgbClr>
                  </a:outerShdw>
                </a:effectLst>
              </a:rPr>
              <a:t>у заједничком постављању циљева, дефинисању приоритета и планирању развоја нашег града.</a:t>
            </a:r>
            <a:endParaRPr lang="sr-Cyrl-RS" dirty="0">
              <a:ln w="0"/>
              <a:solidFill>
                <a:schemeClr val="accent1"/>
              </a:solidFill>
              <a:effectLst>
                <a:outerShdw blurRad="38100" dist="25400" dir="5400000" algn="ctr" rotWithShape="0">
                  <a:srgbClr val="6E747A">
                    <a:alpha val="43000"/>
                  </a:srgbClr>
                </a:outerShdw>
              </a:effectLst>
            </a:endParaRPr>
          </a:p>
          <a:p>
            <a:pPr algn="r"/>
            <a:endParaRPr lang="sr-Cyrl-RS" dirty="0"/>
          </a:p>
          <a:p>
            <a:pPr algn="r"/>
            <a:r>
              <a:rPr lang="sr-Cyrl-RS" i="1" dirty="0" smtClean="0">
                <a:ln w="0"/>
                <a:solidFill>
                  <a:schemeClr val="accent1"/>
                </a:solidFill>
                <a:effectLst>
                  <a:outerShdw blurRad="38100" dist="25400" dir="5400000" algn="ctr" rotWithShape="0">
                    <a:srgbClr val="6E747A">
                      <a:alpha val="43000"/>
                    </a:srgbClr>
                  </a:outerShdw>
                </a:effectLst>
              </a:rPr>
              <a:t>Бане Спасовић</a:t>
            </a:r>
            <a:endParaRPr lang="sr-Cyrl-RS" i="1" dirty="0">
              <a:ln w="0"/>
              <a:solidFill>
                <a:schemeClr val="accent1"/>
              </a:solidFill>
              <a:effectLst>
                <a:outerShdw blurRad="38100" dist="25400" dir="5400000" algn="ctr" rotWithShape="0">
                  <a:srgbClr val="6E747A">
                    <a:alpha val="43000"/>
                  </a:srgbClr>
                </a:outerShdw>
              </a:effectLst>
            </a:endParaRPr>
          </a:p>
          <a:p>
            <a:pPr algn="r"/>
            <a:r>
              <a:rPr lang="sr-Cyrl-RS" i="1" dirty="0">
                <a:ln w="0"/>
                <a:solidFill>
                  <a:schemeClr val="accent1"/>
                </a:solidFill>
                <a:effectLst>
                  <a:outerShdw blurRad="38100" dist="25400" dir="5400000" algn="ctr" rotWithShape="0">
                    <a:srgbClr val="6E747A">
                      <a:alpha val="43000"/>
                    </a:srgbClr>
                  </a:outerShdw>
                </a:effectLst>
              </a:rPr>
              <a:t>Градоначелник</a:t>
            </a:r>
            <a:endParaRPr lang="en-US" i="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968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340D4-8AC3-4CCC-95D2-3C70E56EB850}"/>
              </a:ext>
            </a:extLst>
          </p:cNvPr>
          <p:cNvSpPr>
            <a:spLocks noGrp="1"/>
          </p:cNvSpPr>
          <p:nvPr>
            <p:ph type="title"/>
          </p:nvPr>
        </p:nvSpPr>
        <p:spPr>
          <a:xfrm>
            <a:off x="982133" y="457201"/>
            <a:ext cx="7704667" cy="1164866"/>
          </a:xfrm>
        </p:spPr>
        <p:txBody>
          <a:bodyPr>
            <a:normAutofit/>
          </a:bodyPr>
          <a:lstStyle/>
          <a:p>
            <a:r>
              <a:rPr lang="ru-RU" sz="30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Ко </a:t>
            </a:r>
            <a:r>
              <a:rPr lang="ru-RU"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се финансира из буџета?</a:t>
            </a:r>
            <a:endPar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ACD7D842-73B9-40A3-ABB2-C428EB32B533}"/>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6" name="Rectangle 3">
            <a:extLst>
              <a:ext uri="{FF2B5EF4-FFF2-40B4-BE49-F238E27FC236}">
                <a16:creationId xmlns:a16="http://schemas.microsoft.com/office/drawing/2014/main" xmlns="" id="{E8E6BB9E-9E63-4256-A299-A33CF3B2B58A}"/>
              </a:ext>
            </a:extLst>
          </p:cNvPr>
          <p:cNvSpPr txBox="1">
            <a:spLocks noChangeArrowheads="1"/>
          </p:cNvSpPr>
          <p:nvPr/>
        </p:nvSpPr>
        <p:spPr>
          <a:xfrm>
            <a:off x="827584" y="1628800"/>
            <a:ext cx="3564396" cy="2160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50" defTabSz="209550">
              <a:buFontTx/>
              <a:buNone/>
            </a:pPr>
            <a:r>
              <a:rPr lang="ru-RU" altLang="en-US" sz="1600" b="1" dirty="0">
                <a:latin typeface="Calibri" panose="020F0502020204030204" pitchFamily="34" charset="0"/>
                <a:cs typeface="Calibri" panose="020F0502020204030204" pitchFamily="34" charset="0"/>
              </a:rPr>
              <a:t>Директни корисници буџетских средстава:</a:t>
            </a:r>
          </a:p>
          <a:p>
            <a:pPr marL="0" indent="6350" defTabSz="209550">
              <a:buFontTx/>
              <a:buNone/>
            </a:pPr>
            <a:r>
              <a:rPr lang="ru-RU" altLang="en-US" sz="1600" dirty="0" smtClean="0">
                <a:latin typeface="Calibri" panose="020F0502020204030204" pitchFamily="34" charset="0"/>
                <a:cs typeface="Calibri" panose="020F0502020204030204" pitchFamily="34" charset="0"/>
              </a:rPr>
              <a:t>- </a:t>
            </a:r>
            <a:r>
              <a:rPr lang="ru-RU" altLang="en-US" sz="1600" dirty="0">
                <a:latin typeface="Calibri" panose="020F0502020204030204" pitchFamily="34" charset="0"/>
                <a:cs typeface="Calibri" panose="020F0502020204030204" pitchFamily="34" charset="0"/>
              </a:rPr>
              <a:t>Градоначелник</a:t>
            </a:r>
          </a:p>
          <a:p>
            <a:pPr marL="0" indent="6350" defTabSz="209550">
              <a:buFontTx/>
              <a:buNone/>
            </a:pPr>
            <a:r>
              <a:rPr lang="ru-RU" altLang="en-US" sz="1600" dirty="0" smtClean="0">
                <a:latin typeface="Calibri" panose="020F0502020204030204" pitchFamily="34" charset="0"/>
                <a:cs typeface="Calibri" panose="020F0502020204030204" pitchFamily="34" charset="0"/>
              </a:rPr>
              <a:t>- </a:t>
            </a:r>
            <a:r>
              <a:rPr lang="ru-RU" altLang="en-US" sz="1600" dirty="0">
                <a:latin typeface="Calibri" panose="020F0502020204030204" pitchFamily="34" charset="0"/>
                <a:cs typeface="Calibri" panose="020F0502020204030204" pitchFamily="34" charset="0"/>
              </a:rPr>
              <a:t>Градско веће </a:t>
            </a:r>
            <a:endParaRPr lang="ru-RU" altLang="en-US" sz="1600" dirty="0" smtClean="0">
              <a:latin typeface="Calibri" panose="020F0502020204030204" pitchFamily="34" charset="0"/>
              <a:cs typeface="Calibri" panose="020F0502020204030204" pitchFamily="34" charset="0"/>
            </a:endParaRPr>
          </a:p>
          <a:p>
            <a:pPr marL="0" indent="6350" defTabSz="209550">
              <a:buFontTx/>
              <a:buNone/>
            </a:pPr>
            <a:r>
              <a:rPr lang="ru-RU" altLang="en-US" sz="1600" dirty="0" smtClean="0">
                <a:latin typeface="Calibri" panose="020F0502020204030204" pitchFamily="34" charset="0"/>
                <a:cs typeface="Calibri" panose="020F0502020204030204" pitchFamily="34" charset="0"/>
              </a:rPr>
              <a:t>- Скупштина </a:t>
            </a:r>
            <a:r>
              <a:rPr lang="ru-RU" altLang="en-US" sz="1600" dirty="0">
                <a:latin typeface="Calibri" panose="020F0502020204030204" pitchFamily="34" charset="0"/>
                <a:cs typeface="Calibri" panose="020F0502020204030204" pitchFamily="34" charset="0"/>
              </a:rPr>
              <a:t>града</a:t>
            </a:r>
          </a:p>
          <a:p>
            <a:pPr marL="0" indent="6350" defTabSz="209550">
              <a:buFontTx/>
              <a:buNone/>
            </a:pPr>
            <a:r>
              <a:rPr lang="ru-RU" altLang="en-US" sz="1600" dirty="0" smtClean="0">
                <a:latin typeface="Calibri" panose="020F0502020204030204" pitchFamily="34" charset="0"/>
                <a:cs typeface="Calibri" panose="020F0502020204030204" pitchFamily="34" charset="0"/>
              </a:rPr>
              <a:t>- Градско правобранилаштво</a:t>
            </a:r>
            <a:endParaRPr lang="ru-RU" altLang="en-US" sz="1600" dirty="0">
              <a:latin typeface="Calibri" panose="020F0502020204030204" pitchFamily="34" charset="0"/>
              <a:cs typeface="Calibri" panose="020F0502020204030204" pitchFamily="34" charset="0"/>
            </a:endParaRPr>
          </a:p>
          <a:p>
            <a:pPr marL="0" indent="6350" defTabSz="209550">
              <a:buFontTx/>
              <a:buNone/>
            </a:pPr>
            <a:r>
              <a:rPr lang="ru-RU" altLang="en-US" sz="1600" dirty="0" smtClean="0">
                <a:latin typeface="Calibri" panose="020F0502020204030204" pitchFamily="34" charset="0"/>
                <a:cs typeface="Calibri" panose="020F0502020204030204" pitchFamily="34" charset="0"/>
              </a:rPr>
              <a:t>- Градска управа</a:t>
            </a:r>
            <a:endParaRPr lang="ru-RU" altLang="en-US" sz="1600" dirty="0">
              <a:latin typeface="Calibri" panose="020F0502020204030204" pitchFamily="34" charset="0"/>
              <a:cs typeface="Calibri" panose="020F0502020204030204" pitchFamily="34" charset="0"/>
            </a:endParaRPr>
          </a:p>
          <a:p>
            <a:pPr marL="0" indent="6350" defTabSz="209550">
              <a:buFontTx/>
              <a:buNone/>
            </a:pPr>
            <a:r>
              <a:rPr lang="ru-RU" altLang="en-US" sz="1600" dirty="0">
                <a:latin typeface="Calibri" panose="020F0502020204030204" pitchFamily="34" charset="0"/>
                <a:cs typeface="Calibri" panose="020F0502020204030204" pitchFamily="34" charset="0"/>
              </a:rPr>
              <a:t>	</a:t>
            </a:r>
            <a:endParaRPr lang="sr-Latn-RS" altLang="en-US" sz="1600" dirty="0">
              <a:latin typeface="Calibri" panose="020F0502020204030204" pitchFamily="34" charset="0"/>
              <a:cs typeface="Calibri" panose="020F0502020204030204" pitchFamily="34" charset="0"/>
            </a:endParaRPr>
          </a:p>
        </p:txBody>
      </p:sp>
      <p:sp>
        <p:nvSpPr>
          <p:cNvPr id="7" name="Rectangle 4">
            <a:extLst>
              <a:ext uri="{FF2B5EF4-FFF2-40B4-BE49-F238E27FC236}">
                <a16:creationId xmlns:a16="http://schemas.microsoft.com/office/drawing/2014/main" xmlns="" id="{30BCF7F3-A532-4695-8BE1-1BC6CE96B0B9}"/>
              </a:ext>
            </a:extLst>
          </p:cNvPr>
          <p:cNvSpPr>
            <a:spLocks noChangeArrowheads="1"/>
          </p:cNvSpPr>
          <p:nvPr/>
        </p:nvSpPr>
        <p:spPr bwMode="auto">
          <a:xfrm>
            <a:off x="4650062" y="1746912"/>
            <a:ext cx="4316680" cy="355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ru-RU" altLang="en-US" sz="1600" b="1" dirty="0">
                <a:cs typeface="Calibri" panose="020F0502020204030204" pitchFamily="34" charset="0"/>
              </a:rPr>
              <a:t>Индиректни корисници буџетских средстава</a:t>
            </a:r>
            <a:r>
              <a:rPr lang="ru-RU" altLang="en-US" sz="1600" b="1" dirty="0" smtClean="0">
                <a:cs typeface="Calibri" panose="020F0502020204030204" pitchFamily="34" charset="0"/>
              </a:rPr>
              <a:t>:</a:t>
            </a:r>
          </a:p>
          <a:p>
            <a:pPr>
              <a:spcBef>
                <a:spcPct val="20000"/>
              </a:spcBef>
            </a:pPr>
            <a:r>
              <a:rPr lang="ru-RU" altLang="en-US" sz="1600" dirty="0" smtClean="0">
                <a:cs typeface="Calibri" panose="020F0502020204030204" pitchFamily="34" charset="0"/>
              </a:rPr>
              <a:t>- Центар за културу Пожаревац</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a:t>
            </a:r>
            <a:r>
              <a:rPr lang="ru-RU" altLang="en-US" sz="1600" dirty="0">
                <a:cs typeface="Calibri" panose="020F0502020204030204" pitchFamily="34" charset="0"/>
              </a:rPr>
              <a:t>Н</a:t>
            </a:r>
            <a:r>
              <a:rPr lang="ru-RU" altLang="en-US" sz="1600" dirty="0" smtClean="0">
                <a:cs typeface="Calibri" panose="020F0502020204030204" pitchFamily="34" charset="0"/>
              </a:rPr>
              <a:t>ародна библиотека </a:t>
            </a:r>
            <a:r>
              <a:rPr lang="sr-Latn-RS" altLang="en-US" sz="1600" dirty="0" smtClean="0">
                <a:cs typeface="Calibri" panose="020F0502020204030204" pitchFamily="34" charset="0"/>
              </a:rPr>
              <a:t>„</a:t>
            </a:r>
            <a:r>
              <a:rPr lang="sr-Cyrl-RS" altLang="en-US" sz="1600" dirty="0" smtClean="0">
                <a:cs typeface="Calibri" panose="020F0502020204030204" pitchFamily="34" charset="0"/>
              </a:rPr>
              <a:t>Илија М. Петровић</a:t>
            </a:r>
            <a:r>
              <a:rPr lang="sr-Latn-RS" altLang="en-US" sz="1600" dirty="0" smtClean="0">
                <a:cs typeface="Calibri" panose="020F0502020204030204" pitchFamily="34" charset="0"/>
              </a:rPr>
              <a:t>“</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a:t>
            </a:r>
            <a:r>
              <a:rPr lang="ru-RU" altLang="en-US" sz="1600" dirty="0">
                <a:cs typeface="Calibri" panose="020F0502020204030204" pitchFamily="34" charset="0"/>
              </a:rPr>
              <a:t>Народни </a:t>
            </a:r>
            <a:r>
              <a:rPr lang="ru-RU" altLang="en-US" sz="1600" dirty="0" smtClean="0">
                <a:cs typeface="Calibri" panose="020F0502020204030204" pitchFamily="34" charset="0"/>
              </a:rPr>
              <a:t>музеј Пожаревац</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Галерија </a:t>
            </a:r>
            <a:r>
              <a:rPr lang="sr-Latn-RS" altLang="en-US" sz="1600" dirty="0" smtClean="0">
                <a:cs typeface="Calibri" panose="020F0502020204030204" pitchFamily="34" charset="0"/>
              </a:rPr>
              <a:t>„</a:t>
            </a:r>
            <a:r>
              <a:rPr lang="sr-Cyrl-RS" altLang="en-US" sz="1600" dirty="0" smtClean="0">
                <a:cs typeface="Calibri" panose="020F0502020204030204" pitchFamily="34" charset="0"/>
              </a:rPr>
              <a:t>Милена П. Барили</a:t>
            </a:r>
            <a:r>
              <a:rPr lang="sr-Latn-RS" altLang="en-US" sz="1600" dirty="0" smtClean="0">
                <a:cs typeface="Calibri" panose="020F0502020204030204" pitchFamily="34" charset="0"/>
              </a:rPr>
              <a:t>“</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Историјски архив Пожаревац</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a:t>
            </a:r>
            <a:r>
              <a:rPr lang="sr-Cyrl-RS" altLang="en-US" sz="1600" dirty="0" smtClean="0">
                <a:cs typeface="Calibri" panose="020F0502020204030204" pitchFamily="34" charset="0"/>
              </a:rPr>
              <a:t>С</a:t>
            </a:r>
            <a:r>
              <a:rPr lang="ru-RU" altLang="en-US" sz="1600" dirty="0" smtClean="0">
                <a:cs typeface="Calibri" panose="020F0502020204030204" pitchFamily="34" charset="0"/>
              </a:rPr>
              <a:t>портски центар Пожаревац</a:t>
            </a:r>
          </a:p>
          <a:p>
            <a:pPr>
              <a:spcBef>
                <a:spcPct val="20000"/>
              </a:spcBef>
            </a:pPr>
            <a:r>
              <a:rPr lang="ru-RU" altLang="en-US" sz="1600" dirty="0" smtClean="0">
                <a:cs typeface="Calibri" panose="020F0502020204030204" pitchFamily="34" charset="0"/>
              </a:rPr>
              <a:t>- Градски женски хор </a:t>
            </a:r>
            <a:r>
              <a:rPr lang="sr-Latn-RS" altLang="en-US" sz="1600" dirty="0" smtClean="0">
                <a:cs typeface="Calibri" panose="020F0502020204030204" pitchFamily="34" charset="0"/>
              </a:rPr>
              <a:t>„</a:t>
            </a:r>
            <a:r>
              <a:rPr lang="sr-Cyrl-RS" altLang="en-US" sz="1600" dirty="0" smtClean="0">
                <a:cs typeface="Calibri" panose="020F0502020204030204" pitchFamily="34" charset="0"/>
              </a:rPr>
              <a:t>Барили</a:t>
            </a:r>
            <a:r>
              <a:rPr lang="sr-Latn-RS" altLang="en-US" sz="1600" dirty="0" smtClean="0">
                <a:cs typeface="Calibri" panose="020F0502020204030204" pitchFamily="34" charset="0"/>
              </a:rPr>
              <a:t>“</a:t>
            </a:r>
            <a:endParaRPr lang="sr-Cyrl-RS" altLang="en-US" sz="1600" dirty="0" smtClean="0">
              <a:cs typeface="Calibri" panose="020F0502020204030204" pitchFamily="34" charset="0"/>
            </a:endParaRPr>
          </a:p>
          <a:p>
            <a:pPr>
              <a:spcBef>
                <a:spcPct val="20000"/>
              </a:spcBef>
            </a:pPr>
            <a:r>
              <a:rPr lang="ru-RU" altLang="en-US" sz="1600" dirty="0" smtClean="0">
                <a:cs typeface="Calibri" panose="020F0502020204030204" pitchFamily="34" charset="0"/>
              </a:rPr>
              <a:t>- Месне заједнице</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a:t>
            </a:r>
            <a:r>
              <a:rPr lang="ru-RU" altLang="en-US" sz="1600" dirty="0">
                <a:cs typeface="Calibri" panose="020F0502020204030204" pitchFamily="34" charset="0"/>
              </a:rPr>
              <a:t>Туристички организација </a:t>
            </a:r>
            <a:r>
              <a:rPr lang="ru-RU" altLang="en-US" sz="1600" dirty="0" smtClean="0">
                <a:cs typeface="Calibri" panose="020F0502020204030204" pitchFamily="34" charset="0"/>
              </a:rPr>
              <a:t>Града Пожаревца</a:t>
            </a:r>
            <a:endParaRPr lang="ru-RU" altLang="en-US" sz="1600" dirty="0">
              <a:solidFill>
                <a:srgbClr val="FF0000"/>
              </a:solidFill>
              <a:cs typeface="Calibri" panose="020F0502020204030204" pitchFamily="34" charset="0"/>
            </a:endParaRPr>
          </a:p>
          <a:p>
            <a:pPr>
              <a:spcBef>
                <a:spcPct val="20000"/>
              </a:spcBef>
            </a:pPr>
            <a:r>
              <a:rPr lang="ru-RU" altLang="en-US" sz="1600" dirty="0" smtClean="0">
                <a:cs typeface="Calibri" panose="020F0502020204030204" pitchFamily="34" charset="0"/>
              </a:rPr>
              <a:t>- Предшколска установа </a:t>
            </a:r>
            <a:r>
              <a:rPr lang="sr-Latn-RS" altLang="en-US" sz="1600" dirty="0" smtClean="0">
                <a:cs typeface="Calibri" panose="020F0502020204030204" pitchFamily="34" charset="0"/>
              </a:rPr>
              <a:t>„</a:t>
            </a:r>
            <a:r>
              <a:rPr lang="ru-RU" altLang="en-US" sz="1600" dirty="0" smtClean="0">
                <a:cs typeface="Calibri" panose="020F0502020204030204" pitchFamily="34" charset="0"/>
              </a:rPr>
              <a:t>Љубица Вребалов</a:t>
            </a:r>
            <a:r>
              <a:rPr lang="sr-Latn-RS" altLang="en-US" sz="1600" dirty="0" smtClean="0">
                <a:cs typeface="Calibri" panose="020F0502020204030204" pitchFamily="34" charset="0"/>
              </a:rPr>
              <a:t>“</a:t>
            </a:r>
            <a:endParaRPr lang="ru-RU" altLang="en-US" sz="1600" dirty="0" smtClean="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
        <p:nvSpPr>
          <p:cNvPr id="8" name="Rectangle 5">
            <a:extLst>
              <a:ext uri="{FF2B5EF4-FFF2-40B4-BE49-F238E27FC236}">
                <a16:creationId xmlns:a16="http://schemas.microsoft.com/office/drawing/2014/main" xmlns="" id="{734B072C-B864-4B5A-A0CD-62430F9C1C63}"/>
              </a:ext>
            </a:extLst>
          </p:cNvPr>
          <p:cNvSpPr>
            <a:spLocks noChangeArrowheads="1"/>
          </p:cNvSpPr>
          <p:nvPr/>
        </p:nvSpPr>
        <p:spPr bwMode="auto">
          <a:xfrm>
            <a:off x="617614" y="3789041"/>
            <a:ext cx="4032448" cy="237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ru-RU" altLang="en-US" sz="1600" b="1" dirty="0">
                <a:cs typeface="Calibri" panose="020F0502020204030204" pitchFamily="34" charset="0"/>
              </a:rPr>
              <a:t>Остали корисници јавних средстава:</a:t>
            </a:r>
          </a:p>
          <a:p>
            <a:pPr>
              <a:spcBef>
                <a:spcPct val="20000"/>
              </a:spcBef>
            </a:pPr>
            <a:r>
              <a:rPr lang="ru-RU" altLang="en-US" sz="1600" dirty="0" smtClean="0">
                <a:cs typeface="Calibri" panose="020F0502020204030204" pitchFamily="34" charset="0"/>
              </a:rPr>
              <a:t>- </a:t>
            </a:r>
            <a:r>
              <a:rPr lang="ru-RU" altLang="en-US" sz="1600" dirty="0">
                <a:cs typeface="Calibri" panose="020F0502020204030204" pitchFamily="34" charset="0"/>
              </a:rPr>
              <a:t>Образовне институције (школе)</a:t>
            </a:r>
          </a:p>
          <a:p>
            <a:pPr>
              <a:spcBef>
                <a:spcPct val="20000"/>
              </a:spcBef>
            </a:pPr>
            <a:r>
              <a:rPr lang="ru-RU" altLang="en-US" sz="1600" dirty="0" smtClean="0">
                <a:cs typeface="Calibri" panose="020F0502020204030204" pitchFamily="34" charset="0"/>
              </a:rPr>
              <a:t>- Здравствена институција (Дом здравља)</a:t>
            </a:r>
            <a:endParaRPr lang="ru-RU" altLang="en-US" sz="1600" dirty="0">
              <a:cs typeface="Calibri" panose="020F0502020204030204" pitchFamily="34" charset="0"/>
            </a:endParaRPr>
          </a:p>
          <a:p>
            <a:pPr>
              <a:spcBef>
                <a:spcPct val="20000"/>
              </a:spcBef>
            </a:pPr>
            <a:r>
              <a:rPr lang="ru-RU" altLang="en-US" sz="1600" dirty="0" smtClean="0">
                <a:cs typeface="Calibri" panose="020F0502020204030204" pitchFamily="34" charset="0"/>
              </a:rPr>
              <a:t>- </a:t>
            </a:r>
            <a:r>
              <a:rPr lang="ru-RU" altLang="en-US" sz="1600" dirty="0">
                <a:cs typeface="Calibri" panose="020F0502020204030204" pitchFamily="34" charset="0"/>
              </a:rPr>
              <a:t>Социјалне институције (Центар за социјални рад)</a:t>
            </a:r>
          </a:p>
          <a:p>
            <a:pPr>
              <a:spcBef>
                <a:spcPct val="20000"/>
              </a:spcBef>
            </a:pPr>
            <a:r>
              <a:rPr lang="ru-RU" altLang="en-US" sz="1600" dirty="0" smtClean="0">
                <a:cs typeface="Calibri" panose="020F0502020204030204" pitchFamily="34" charset="0"/>
              </a:rPr>
              <a:t>- </a:t>
            </a:r>
            <a:r>
              <a:rPr lang="ru-RU" altLang="en-US" sz="1600" dirty="0">
                <a:cs typeface="Calibri" panose="020F0502020204030204" pitchFamily="34" charset="0"/>
              </a:rPr>
              <a:t>Непрофитне организације (удружења грађана, невладине организације, итд</a:t>
            </a:r>
            <a:r>
              <a:rPr lang="ru-RU" altLang="en-US" sz="1600" dirty="0" smtClean="0">
                <a:cs typeface="Calibri" panose="020F0502020204030204" pitchFamily="34" charset="0"/>
              </a:rPr>
              <a:t>.)</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Tree>
    <p:extLst>
      <p:ext uri="{BB962C8B-B14F-4D97-AF65-F5344CB8AC3E}">
        <p14:creationId xmlns:p14="http://schemas.microsoft.com/office/powerpoint/2010/main" val="11871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4133"/>
            <a:ext cx="7013685" cy="1416475"/>
          </a:xfrm>
        </p:spPr>
        <p:txBody>
          <a:bodyPr>
            <a:normAutofit/>
          </a:bodyPr>
          <a:lstStyle/>
          <a:p>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Како настаје буџет</a:t>
            </a:r>
            <a:r>
              <a:rPr lang="sr-Latn-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града?</a:t>
            </a:r>
            <a:endPar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Rectangle 3">
            <a:extLst>
              <a:ext uri="{FF2B5EF4-FFF2-40B4-BE49-F238E27FC236}">
                <a16:creationId xmlns:a16="http://schemas.microsoft.com/office/drawing/2014/main" xmlns="" id="{85C6FDEC-5142-4586-B190-1B2F0895762E}"/>
              </a:ext>
            </a:extLst>
          </p:cNvPr>
          <p:cNvSpPr/>
          <p:nvPr/>
        </p:nvSpPr>
        <p:spPr>
          <a:xfrm>
            <a:off x="899592" y="1530608"/>
            <a:ext cx="7920879" cy="4478149"/>
          </a:xfrm>
          <a:prstGeom prst="rect">
            <a:avLst/>
          </a:prstGeom>
        </p:spPr>
        <p:txBody>
          <a:bodyPr wrap="square">
            <a:spAutoFit/>
          </a:bodyPr>
          <a:lstStyle/>
          <a:p>
            <a:pPr algn="just"/>
            <a:r>
              <a:rPr lang="sr-Cyrl-RS" sz="1700" b="1" dirty="0"/>
              <a:t>БУЏЕТ </a:t>
            </a:r>
            <a:r>
              <a:rPr lang="sr-Cyrl-RS" sz="1700" dirty="0"/>
              <a:t>града је правни документ који утврђује план прихода и примања и расхода и издатака града за буџетску, односно календарску годину.</a:t>
            </a:r>
          </a:p>
          <a:p>
            <a:pPr algn="just"/>
            <a:endParaRPr lang="en-US" sz="1100" dirty="0"/>
          </a:p>
          <a:p>
            <a:pPr algn="just"/>
            <a:r>
              <a:rPr lang="sr-Cyrl-RS" sz="1700" dirty="0"/>
              <a:t>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a:t>
            </a:r>
          </a:p>
          <a:p>
            <a:pPr algn="just"/>
            <a:endParaRPr lang="en-US" sz="900" dirty="0"/>
          </a:p>
          <a:p>
            <a:pPr algn="just"/>
            <a:r>
              <a:rPr lang="sr-Cyrl-RS" sz="1700" dirty="0"/>
              <a:t>Из градског буџета се током године плаћају све обавезе локалне самоуправе. Исто тако у буџет се сливају приходи из којих се подмирују те обавезе. </a:t>
            </a:r>
          </a:p>
          <a:p>
            <a:pPr algn="just"/>
            <a:endParaRPr lang="en-US" sz="900" dirty="0"/>
          </a:p>
          <a:p>
            <a:pPr algn="just"/>
            <a:r>
              <a:rPr lang="sr-Cyrl-RS" sz="1700" dirty="0"/>
              <a:t>Градоначелник и локална управа спроводе градску политику, а главна полуга те политике и развоја је управо буџет града.</a:t>
            </a:r>
          </a:p>
          <a:p>
            <a:pPr algn="just"/>
            <a:endParaRPr lang="en-US" sz="900" dirty="0"/>
          </a:p>
          <a:p>
            <a:pPr algn="just"/>
            <a:r>
              <a:rPr lang="sr-Cyrl-RS" sz="1700" dirty="0"/>
              <a:t>Приликом дефинисања овог, за град </a:t>
            </a:r>
            <a:r>
              <a:rPr lang="sr-Cyrl-RS" sz="1700" dirty="0" smtClean="0"/>
              <a:t>Пожаревац најважнијег </a:t>
            </a:r>
            <a:r>
              <a:rPr lang="sr-Cyrl-RS" sz="1700" dirty="0"/>
              <a:t>документа, руководе се законским оквиром и прописима, стратешким приоритетима развоја и другим елементима.</a:t>
            </a:r>
          </a:p>
          <a:p>
            <a:pPr algn="just"/>
            <a:endParaRPr lang="en-US" sz="900" dirty="0"/>
          </a:p>
          <a:p>
            <a:pPr algn="just"/>
            <a:r>
              <a:rPr lang="sr-Cyrl-RS" sz="1700" dirty="0"/>
              <a:t>Реалност је таква да постоје велике разлике између жеља и могућности, тако да креирање буџета подразумева утврђивање приоритета и прављење компромиса.</a:t>
            </a:r>
            <a:endParaRPr lang="en-US" sz="1700" dirty="0"/>
          </a:p>
        </p:txBody>
      </p:sp>
    </p:spTree>
    <p:extLst>
      <p:ext uri="{BB962C8B-B14F-4D97-AF65-F5344CB8AC3E}">
        <p14:creationId xmlns:p14="http://schemas.microsoft.com/office/powerpoint/2010/main" val="264144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99591"/>
          </a:xfrm>
        </p:spPr>
        <p:txBody>
          <a:bodyPr>
            <a:normAutofit/>
          </a:bodyPr>
          <a:lstStyle/>
          <a:p>
            <a:r>
              <a:rPr lang="sr-Cyrl-R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Ко учествује у буџетском процесу</a:t>
            </a:r>
            <a:r>
              <a:rPr lang="en-U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4" name="Diagram 3"/>
          <p:cNvGraphicFramePr/>
          <p:nvPr>
            <p:extLst>
              <p:ext uri="{D42A27DB-BD31-4B8C-83A1-F6EECF244321}">
                <p14:modId xmlns:p14="http://schemas.microsoft.com/office/powerpoint/2010/main" val="1318825700"/>
              </p:ext>
            </p:extLst>
          </p:nvPr>
        </p:nvGraphicFramePr>
        <p:xfrm>
          <a:off x="973317" y="1556792"/>
          <a:ext cx="8003232" cy="515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6333418" y="3941539"/>
            <a:ext cx="2232248" cy="1420989"/>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solidFill>
                  <a:schemeClr val="accent1">
                    <a:lumMod val="50000"/>
                  </a:schemeClr>
                </a:solidFill>
              </a:rPr>
              <a:t>Грађани и њихова удружења</a:t>
            </a:r>
            <a:endParaRPr lang="en-US" dirty="0">
              <a:solidFill>
                <a:schemeClr val="accent1">
                  <a:lumMod val="50000"/>
                </a:schemeClr>
              </a:solidFill>
            </a:endParaRPr>
          </a:p>
        </p:txBody>
      </p:sp>
      <p:sp>
        <p:nvSpPr>
          <p:cNvPr id="6" name="Oval 5"/>
          <p:cNvSpPr/>
          <p:nvPr/>
        </p:nvSpPr>
        <p:spPr>
          <a:xfrm>
            <a:off x="5274270" y="5362528"/>
            <a:ext cx="1855894" cy="93610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t>Јавна предузећа</a:t>
            </a:r>
            <a:endParaRPr lang="en-US" dirty="0"/>
          </a:p>
        </p:txBody>
      </p:sp>
    </p:spTree>
    <p:extLst>
      <p:ext uri="{BB962C8B-B14F-4D97-AF65-F5344CB8AC3E}">
        <p14:creationId xmlns:p14="http://schemas.microsoft.com/office/powerpoint/2010/main" val="146847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90104"/>
            <a:ext cx="7335098" cy="850106"/>
          </a:xfrm>
        </p:spPr>
        <p:txBody>
          <a:bodyPr>
            <a:normAutofit/>
          </a:bodyPr>
          <a:lstStyle/>
          <a:p>
            <a:r>
              <a:rPr lang="sr-Cyrl-R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На основу чега се доноси буџет</a:t>
            </a:r>
            <a:r>
              <a:rPr lang="en-US" sz="3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4" name="Diagram 3"/>
          <p:cNvGraphicFramePr/>
          <p:nvPr>
            <p:extLst>
              <p:ext uri="{D42A27DB-BD31-4B8C-83A1-F6EECF244321}">
                <p14:modId xmlns:p14="http://schemas.microsoft.com/office/powerpoint/2010/main" val="1317081289"/>
              </p:ext>
            </p:extLst>
          </p:nvPr>
        </p:nvGraphicFramePr>
        <p:xfrm>
          <a:off x="539552" y="1323834"/>
          <a:ext cx="8147248" cy="488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50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DDC93-D5AD-48B0-BB79-531CB4017395}"/>
              </a:ext>
            </a:extLst>
          </p:cNvPr>
          <p:cNvSpPr>
            <a:spLocks noGrp="1"/>
          </p:cNvSpPr>
          <p:nvPr>
            <p:ph type="title"/>
          </p:nvPr>
        </p:nvSpPr>
        <p:spPr>
          <a:xfrm>
            <a:off x="1259632" y="274637"/>
            <a:ext cx="7427168" cy="1030909"/>
          </a:xfrm>
        </p:spPr>
        <p:txBody>
          <a:bodyPr>
            <a:normAutofit/>
          </a:bodyPr>
          <a:lstStyle/>
          <a:p>
            <a:r>
              <a:rPr lang="sr-Cyrl-R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Како се пуни градска каса?</a:t>
            </a:r>
            <a:endParaRPr lang="sr-Latn-R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useBgFill="1">
        <p:nvSpPr>
          <p:cNvPr id="3" name="Content Placeholder 2">
            <a:extLst>
              <a:ext uri="{FF2B5EF4-FFF2-40B4-BE49-F238E27FC236}">
                <a16:creationId xmlns:a16="http://schemas.microsoft.com/office/drawing/2014/main" xmlns="" id="{ECDE529B-766F-4481-821E-386F21BF3AC4}"/>
              </a:ext>
            </a:extLst>
          </p:cNvPr>
          <p:cNvSpPr>
            <a:spLocks noGrp="1"/>
          </p:cNvSpPr>
          <p:nvPr>
            <p:ph idx="1"/>
          </p:nvPr>
        </p:nvSpPr>
        <p:spPr>
          <a:xfrm>
            <a:off x="1043608" y="1493884"/>
            <a:ext cx="7711788" cy="4483929"/>
          </a:xfrm>
        </p:spPr>
        <p:txBody>
          <a:bodyPr>
            <a:normAutofit/>
          </a:bodyPr>
          <a:lstStyle/>
          <a:p>
            <a:pPr algn="just"/>
            <a:endParaRPr lang="en-GB" sz="1600" dirty="0"/>
          </a:p>
          <a:p>
            <a:pPr algn="just"/>
            <a:endParaRPr lang="en-GB" sz="1600" dirty="0"/>
          </a:p>
          <a:p>
            <a:pPr marL="0" indent="0" algn="just">
              <a:buNone/>
            </a:pPr>
            <a:endParaRPr lang="sr-Cyrl-RS" sz="1600" dirty="0" smtClean="0"/>
          </a:p>
          <a:p>
            <a:pPr marL="0" indent="0" algn="just">
              <a:buNone/>
            </a:pPr>
            <a:r>
              <a:rPr lang="sr-Cyrl-RS" sz="1600" dirty="0" smtClean="0">
                <a:solidFill>
                  <a:schemeClr val="accent4">
                    <a:lumMod val="50000"/>
                  </a:schemeClr>
                </a:solidFill>
                <a:latin typeface="Calibri" panose="020F0502020204030204" pitchFamily="34" charset="0"/>
                <a:cs typeface="Calibri" panose="020F0502020204030204" pitchFamily="34" charset="0"/>
              </a:rPr>
              <a:t>Одлуком </a:t>
            </a:r>
            <a:r>
              <a:rPr lang="sr-Cyrl-RS" sz="1600" dirty="0">
                <a:solidFill>
                  <a:schemeClr val="accent4">
                    <a:lumMod val="50000"/>
                  </a:schemeClr>
                </a:solidFill>
                <a:latin typeface="Calibri" panose="020F0502020204030204" pitchFamily="34" charset="0"/>
                <a:cs typeface="Calibri" panose="020F0502020204030204" pitchFamily="34" charset="0"/>
              </a:rPr>
              <a:t>о буџету </a:t>
            </a:r>
            <a:r>
              <a:rPr lang="sr-Cyrl-RS" sz="1600" dirty="0" smtClean="0">
                <a:solidFill>
                  <a:schemeClr val="accent4">
                    <a:lumMod val="50000"/>
                  </a:schemeClr>
                </a:solidFill>
                <a:latin typeface="Calibri" panose="020F0502020204030204" pitchFamily="34" charset="0"/>
                <a:cs typeface="Calibri" panose="020F0502020204030204" pitchFamily="34" charset="0"/>
              </a:rPr>
              <a:t>града Пожаревца </a:t>
            </a:r>
            <a:r>
              <a:rPr lang="sr-Cyrl-RS" sz="1600" dirty="0">
                <a:solidFill>
                  <a:schemeClr val="accent4">
                    <a:lumMod val="50000"/>
                  </a:schemeClr>
                </a:solidFill>
                <a:latin typeface="Calibri" panose="020F0502020204030204" pitchFamily="34" charset="0"/>
                <a:cs typeface="Calibri" panose="020F0502020204030204" pitchFamily="34" charset="0"/>
              </a:rPr>
              <a:t>за </a:t>
            </a:r>
            <a:r>
              <a:rPr lang="sr-Cyrl-RS" sz="1600" dirty="0" smtClean="0">
                <a:solidFill>
                  <a:schemeClr val="accent4">
                    <a:lumMod val="50000"/>
                  </a:schemeClr>
                </a:solidFill>
                <a:latin typeface="Calibri" panose="020F0502020204030204" pitchFamily="34" charset="0"/>
                <a:cs typeface="Calibri" panose="020F0502020204030204" pitchFamily="34" charset="0"/>
              </a:rPr>
              <a:t>2019. </a:t>
            </a:r>
            <a:r>
              <a:rPr lang="sr-Cyrl-RS" sz="1600" dirty="0">
                <a:solidFill>
                  <a:schemeClr val="accent4">
                    <a:lumMod val="50000"/>
                  </a:schemeClr>
                </a:solidFill>
                <a:latin typeface="Calibri" panose="020F0502020204030204" pitchFamily="34" charset="0"/>
                <a:cs typeface="Calibri" panose="020F0502020204030204" pitchFamily="34" charset="0"/>
              </a:rPr>
              <a:t>годину планирана су средства из буџета града у износу од</a:t>
            </a:r>
            <a:r>
              <a:rPr lang="en-GB" sz="1600" dirty="0">
                <a:solidFill>
                  <a:schemeClr val="accent4">
                    <a:lumMod val="50000"/>
                  </a:schemeClr>
                </a:solidFill>
                <a:latin typeface="Calibri" panose="020F0502020204030204" pitchFamily="34" charset="0"/>
                <a:cs typeface="Calibri" panose="020F0502020204030204" pitchFamily="34" charset="0"/>
              </a:rPr>
              <a:t> </a:t>
            </a:r>
            <a:r>
              <a:rPr lang="sr-Cyrl-RS" sz="1600" dirty="0" smtClean="0">
                <a:solidFill>
                  <a:schemeClr val="accent4">
                    <a:lumMod val="50000"/>
                  </a:schemeClr>
                </a:solidFill>
                <a:latin typeface="Calibri" panose="020F0502020204030204" pitchFamily="34" charset="0"/>
                <a:cs typeface="Calibri" panose="020F0502020204030204" pitchFamily="34" charset="0"/>
              </a:rPr>
              <a:t>3.207.897.939 </a:t>
            </a:r>
            <a:r>
              <a:rPr lang="sr-Cyrl-RS" sz="1600" dirty="0">
                <a:solidFill>
                  <a:schemeClr val="accent4">
                    <a:lumMod val="50000"/>
                  </a:schemeClr>
                </a:solidFill>
                <a:latin typeface="Calibri" panose="020F0502020204030204" pitchFamily="34" charset="0"/>
                <a:cs typeface="Calibri" panose="020F0502020204030204" pitchFamily="34" charset="0"/>
              </a:rPr>
              <a:t>динара</a:t>
            </a:r>
            <a:r>
              <a:rPr lang="sr-Latn-RS" sz="1600" dirty="0">
                <a:solidFill>
                  <a:schemeClr val="accent4">
                    <a:lumMod val="50000"/>
                  </a:schemeClr>
                </a:solidFill>
                <a:latin typeface="Calibri" panose="020F0502020204030204" pitchFamily="34" charset="0"/>
                <a:cs typeface="Calibri" panose="020F0502020204030204" pitchFamily="34" charset="0"/>
              </a:rPr>
              <a:t>, </a:t>
            </a:r>
            <a:r>
              <a:rPr lang="sr-Cyrl-RS" sz="1600" dirty="0">
                <a:solidFill>
                  <a:schemeClr val="accent4">
                    <a:lumMod val="50000"/>
                  </a:schemeClr>
                </a:solidFill>
                <a:latin typeface="Calibri" panose="020F0502020204030204" pitchFamily="34" charset="0"/>
                <a:cs typeface="Calibri" panose="020F0502020204030204" pitchFamily="34" charset="0"/>
              </a:rPr>
              <a:t>пренета средства из ранијих година у износу од </a:t>
            </a:r>
            <a:r>
              <a:rPr lang="sr-Cyrl-RS" sz="1600" dirty="0" smtClean="0">
                <a:solidFill>
                  <a:schemeClr val="accent4">
                    <a:lumMod val="50000"/>
                  </a:schemeClr>
                </a:solidFill>
                <a:latin typeface="Calibri" panose="020F0502020204030204" pitchFamily="34" charset="0"/>
                <a:cs typeface="Calibri" panose="020F0502020204030204" pitchFamily="34" charset="0"/>
              </a:rPr>
              <a:t>2.529.680.392 динара </a:t>
            </a:r>
            <a:r>
              <a:rPr lang="sr-Cyrl-RS" sz="1600" dirty="0">
                <a:solidFill>
                  <a:schemeClr val="accent4">
                    <a:lumMod val="50000"/>
                  </a:schemeClr>
                </a:solidFill>
                <a:latin typeface="Calibri" panose="020F0502020204030204" pitchFamily="34" charset="0"/>
                <a:cs typeface="Calibri" panose="020F0502020204030204" pitchFamily="34" charset="0"/>
              </a:rPr>
              <a:t>и средства из осталих извора </a:t>
            </a:r>
            <a:r>
              <a:rPr lang="sr-Cyrl-RS" sz="1600" dirty="0" smtClean="0">
                <a:solidFill>
                  <a:schemeClr val="accent4">
                    <a:lumMod val="50000"/>
                  </a:schemeClr>
                </a:solidFill>
                <a:latin typeface="Calibri" panose="020F0502020204030204" pitchFamily="34" charset="0"/>
                <a:cs typeface="Calibri" panose="020F0502020204030204" pitchFamily="34" charset="0"/>
              </a:rPr>
              <a:t>134.984.354 </a:t>
            </a:r>
            <a:r>
              <a:rPr lang="sr-Cyrl-RS" sz="1600" dirty="0">
                <a:solidFill>
                  <a:schemeClr val="accent4">
                    <a:lumMod val="50000"/>
                  </a:schemeClr>
                </a:solidFill>
                <a:latin typeface="Calibri" panose="020F0502020204030204" pitchFamily="34" charset="0"/>
                <a:cs typeface="Calibri" panose="020F0502020204030204" pitchFamily="34" charset="0"/>
              </a:rPr>
              <a:t>динара. </a:t>
            </a:r>
          </a:p>
        </p:txBody>
      </p:sp>
      <p:sp>
        <p:nvSpPr>
          <p:cNvPr id="4" name="Slide Number Placeholder 3">
            <a:extLst>
              <a:ext uri="{FF2B5EF4-FFF2-40B4-BE49-F238E27FC236}">
                <a16:creationId xmlns:a16="http://schemas.microsoft.com/office/drawing/2014/main" xmlns="" id="{186E5D0E-B6F3-4167-8B33-0D307B0B28BD}"/>
              </a:ext>
            </a:extLst>
          </p:cNvPr>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6" name="Diagram 5"/>
          <p:cNvGraphicFramePr/>
          <p:nvPr>
            <p:extLst>
              <p:ext uri="{D42A27DB-BD31-4B8C-83A1-F6EECF244321}">
                <p14:modId xmlns:p14="http://schemas.microsoft.com/office/powerpoint/2010/main" val="1452723731"/>
              </p:ext>
            </p:extLst>
          </p:nvPr>
        </p:nvGraphicFramePr>
        <p:xfrm>
          <a:off x="187489" y="4426119"/>
          <a:ext cx="8849005" cy="191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quals 6">
            <a:extLst>
              <a:ext uri="{FF2B5EF4-FFF2-40B4-BE49-F238E27FC236}">
                <a16:creationId xmlns:a16="http://schemas.microsoft.com/office/drawing/2014/main" xmlns="" id="{CDB27E42-2A8D-4DD4-9160-578F8DDA6D84}"/>
              </a:ext>
            </a:extLst>
          </p:cNvPr>
          <p:cNvSpPr/>
          <p:nvPr/>
        </p:nvSpPr>
        <p:spPr>
          <a:xfrm>
            <a:off x="2771800" y="2636912"/>
            <a:ext cx="1328575" cy="860645"/>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166762BC-F4C2-481D-B9D2-3C8B403BB8B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611560" y="1493885"/>
            <a:ext cx="2441857" cy="2286053"/>
          </a:xfrm>
          <a:prstGeom prst="rect">
            <a:avLst/>
          </a:prstGeom>
        </p:spPr>
      </p:pic>
      <p:sp>
        <p:nvSpPr>
          <p:cNvPr id="14" name="TextBox 13">
            <a:extLst>
              <a:ext uri="{FF2B5EF4-FFF2-40B4-BE49-F238E27FC236}">
                <a16:creationId xmlns:a16="http://schemas.microsoft.com/office/drawing/2014/main" xmlns="" id="{9F752DEC-C823-4E33-9B74-2DB6D4AFC9BB}"/>
              </a:ext>
            </a:extLst>
          </p:cNvPr>
          <p:cNvSpPr txBox="1"/>
          <p:nvPr/>
        </p:nvSpPr>
        <p:spPr>
          <a:xfrm>
            <a:off x="4100375" y="2155653"/>
            <a:ext cx="4392489" cy="126188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endParaRPr lang="sr-Cyrl-RS" sz="4000" b="1" dirty="0" smtClean="0">
              <a:ln/>
              <a:solidFill>
                <a:schemeClr val="accent4"/>
              </a:solidFill>
            </a:endParaRPr>
          </a:p>
          <a:p>
            <a:r>
              <a:rPr lang="en-US" sz="3600" b="1" dirty="0" smtClean="0">
                <a:ln/>
                <a:solidFill>
                  <a:schemeClr val="accent4">
                    <a:lumMod val="75000"/>
                  </a:schemeClr>
                </a:solidFill>
              </a:rPr>
              <a:t>  </a:t>
            </a:r>
            <a:r>
              <a:rPr lang="sr-Cyrl-RS" sz="3600" b="1" dirty="0" smtClean="0">
                <a:ln/>
                <a:solidFill>
                  <a:schemeClr val="accent4">
                    <a:lumMod val="75000"/>
                  </a:schemeClr>
                </a:solidFill>
                <a:latin typeface="Calibri" panose="020F0502020204030204" pitchFamily="34" charset="0"/>
                <a:cs typeface="Calibri" panose="020F0502020204030204" pitchFamily="34" charset="0"/>
              </a:rPr>
              <a:t>5.872.562.685</a:t>
            </a:r>
            <a:r>
              <a:rPr lang="sr-Cyrl-RS" sz="2800" b="1" dirty="0" smtClean="0">
                <a:ln/>
                <a:solidFill>
                  <a:schemeClr val="accent4">
                    <a:lumMod val="75000"/>
                  </a:schemeClr>
                </a:solidFill>
                <a:latin typeface="Calibri" panose="020F0502020204030204" pitchFamily="34" charset="0"/>
                <a:cs typeface="Calibri" panose="020F0502020204030204" pitchFamily="34" charset="0"/>
              </a:rPr>
              <a:t> </a:t>
            </a:r>
            <a:r>
              <a:rPr lang="sr-Cyrl-RS" sz="2800" b="1" dirty="0">
                <a:ln/>
                <a:solidFill>
                  <a:schemeClr val="accent4">
                    <a:lumMod val="75000"/>
                  </a:schemeClr>
                </a:solidFill>
                <a:latin typeface="Calibri" panose="020F0502020204030204" pitchFamily="34" charset="0"/>
                <a:cs typeface="Calibri" panose="020F0502020204030204" pitchFamily="34" charset="0"/>
              </a:rPr>
              <a:t>динара</a:t>
            </a:r>
            <a:endParaRPr lang="en-US" sz="2800" b="1" dirty="0">
              <a:ln/>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4732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3|2.3|2.2|2.3|2.3|2.6|2.3|2.3|2.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аралакса">
  <a:themeElements>
    <a:clrScheme name="Паралакса">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Паралакса">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акса">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4504</TotalTime>
  <Words>1888</Words>
  <Application>Microsoft Office PowerPoint</Application>
  <PresentationFormat>Пројекција на екрану (4:3)</PresentationFormat>
  <Paragraphs>351</Paragraphs>
  <Slides>22</Slides>
  <Notes>4</Notes>
  <HiddenSlides>0</HiddenSlides>
  <MMClips>0</MMClips>
  <ScaleCrop>false</ScaleCrop>
  <HeadingPairs>
    <vt:vector size="6" baseType="variant">
      <vt:variant>
        <vt:lpstr>Коришћени фонтови</vt:lpstr>
      </vt:variant>
      <vt:variant>
        <vt:i4>4</vt:i4>
      </vt:variant>
      <vt:variant>
        <vt:lpstr>Тема</vt:lpstr>
      </vt:variant>
      <vt:variant>
        <vt:i4>2</vt:i4>
      </vt:variant>
      <vt:variant>
        <vt:lpstr>Наслови слајдова</vt:lpstr>
      </vt:variant>
      <vt:variant>
        <vt:i4>22</vt:i4>
      </vt:variant>
    </vt:vector>
  </HeadingPairs>
  <TitlesOfParts>
    <vt:vector size="28" baseType="lpstr">
      <vt:lpstr>Arial</vt:lpstr>
      <vt:lpstr>Calibri</vt:lpstr>
      <vt:lpstr>Corbel</vt:lpstr>
      <vt:lpstr>Wingdings</vt:lpstr>
      <vt:lpstr>Custom Design</vt:lpstr>
      <vt:lpstr>Паралакса</vt:lpstr>
      <vt:lpstr>ГРАД ПОЖАРЕВАЦ</vt:lpstr>
      <vt:lpstr>PowerPoint презентација</vt:lpstr>
      <vt:lpstr>PowerPoint презентација</vt:lpstr>
      <vt:lpstr>PowerPoint презентација</vt:lpstr>
      <vt:lpstr>Ко се финансира из буџета?</vt:lpstr>
      <vt:lpstr>Како настаје буџет града?</vt:lpstr>
      <vt:lpstr>Ко учествује у буџетском процесу?</vt:lpstr>
      <vt:lpstr>На основу чега се доноси буџет?</vt:lpstr>
      <vt:lpstr>Како се пуни градска каса?</vt:lpstr>
      <vt:lpstr>Шта су приходи и примања буџета?</vt:lpstr>
      <vt:lpstr>Структура планираних прихода и примања  за 2019. годину  </vt:lpstr>
      <vt:lpstr>Структура планираних прихода и примања  за 2019. годину  </vt:lpstr>
      <vt:lpstr>На шта се троше јавна средства?</vt:lpstr>
      <vt:lpstr>PowerPoint презентација</vt:lpstr>
      <vt:lpstr>Структура планираних расхода и издатака буџета за 2019. годину</vt:lpstr>
      <vt:lpstr>Структура планираних расхода и издатака буџета за 2019. годину</vt:lpstr>
      <vt:lpstr>       Расходи буџета по програмима</vt:lpstr>
      <vt:lpstr>Структура расхода по буџетским програмима</vt:lpstr>
      <vt:lpstr>Расходи буџета расподељени по директним и индиректним буџетским корисницима</vt:lpstr>
      <vt:lpstr>Капитални пројекти Града Пожаревца </vt:lpstr>
      <vt:lpstr>Капитални пројекти Града Пожаревца </vt:lpstr>
      <vt:lpstr>PowerPoint презентација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КОВИН</dc:title>
  <dc:creator>stojkovici</dc:creator>
  <cp:lastModifiedBy>Сања С. Марјановић</cp:lastModifiedBy>
  <cp:revision>562</cp:revision>
  <cp:lastPrinted>2018-08-08T05:42:26Z</cp:lastPrinted>
  <dcterms:created xsi:type="dcterms:W3CDTF">2006-08-16T00:00:00Z</dcterms:created>
  <dcterms:modified xsi:type="dcterms:W3CDTF">2019-02-19T12:11:58Z</dcterms:modified>
</cp:coreProperties>
</file>